
<file path=[Content_Types].xml><?xml version="1.0" encoding="utf-8"?>
<Types xmlns="http://schemas.openxmlformats.org/package/2006/content-types">
  <Default Extension="emf" ContentType="image/x-emf"/>
  <Default Extension="jpeg" ContentType="image/jpeg"/>
  <Default Extension="jp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28" r:id="rId1"/>
  </p:sldMasterIdLst>
  <p:notesMasterIdLst>
    <p:notesMasterId r:id="rId20"/>
  </p:notesMasterIdLst>
  <p:sldIdLst>
    <p:sldId id="256" r:id="rId2"/>
    <p:sldId id="286" r:id="rId3"/>
    <p:sldId id="287" r:id="rId4"/>
    <p:sldId id="292" r:id="rId5"/>
    <p:sldId id="288" r:id="rId6"/>
    <p:sldId id="293" r:id="rId7"/>
    <p:sldId id="289" r:id="rId8"/>
    <p:sldId id="294" r:id="rId9"/>
    <p:sldId id="290" r:id="rId10"/>
    <p:sldId id="295" r:id="rId11"/>
    <p:sldId id="296" r:id="rId12"/>
    <p:sldId id="297" r:id="rId13"/>
    <p:sldId id="298" r:id="rId14"/>
    <p:sldId id="299" r:id="rId15"/>
    <p:sldId id="302" r:id="rId16"/>
    <p:sldId id="301" r:id="rId17"/>
    <p:sldId id="303" r:id="rId18"/>
    <p:sldId id="30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12C60-FED6-48B1-A0C0-4DB78A403AFE}" type="datetimeFigureOut">
              <a:rPr lang="en-US" smtClean="0"/>
              <a:t>5/16/2020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EFEF1-5250-43EF-B84D-C4AD90A0B44F}" type="slidenum">
              <a:rPr lang="en-US" smtClean="0"/>
              <a:t>‹#›</a:t>
            </a:fld>
            <a:endParaRPr lang="en-US"/>
          </a:p>
        </p:txBody>
      </p:sp>
    </p:spTree>
    <p:extLst>
      <p:ext uri="{BB962C8B-B14F-4D97-AF65-F5344CB8AC3E}">
        <p14:creationId xmlns:p14="http://schemas.microsoft.com/office/powerpoint/2010/main" val="4118166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CEFEF1-5250-43EF-B84D-C4AD90A0B44F}" type="slidenum">
              <a:rPr lang="en-US" smtClean="0"/>
              <a:t>1</a:t>
            </a:fld>
            <a:endParaRPr lang="en-US"/>
          </a:p>
        </p:txBody>
      </p:sp>
    </p:spTree>
    <p:extLst>
      <p:ext uri="{BB962C8B-B14F-4D97-AF65-F5344CB8AC3E}">
        <p14:creationId xmlns:p14="http://schemas.microsoft.com/office/powerpoint/2010/main" val="349617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CEFEF1-5250-43EF-B84D-C4AD90A0B44F}" type="slidenum">
              <a:rPr lang="en-US" smtClean="0"/>
              <a:t>2</a:t>
            </a:fld>
            <a:endParaRPr lang="en-US"/>
          </a:p>
        </p:txBody>
      </p:sp>
    </p:spTree>
    <p:extLst>
      <p:ext uri="{BB962C8B-B14F-4D97-AF65-F5344CB8AC3E}">
        <p14:creationId xmlns:p14="http://schemas.microsoft.com/office/powerpoint/2010/main" val="224791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7D2D8D-FA7F-499C-9595-A45F4D76B40F}" type="datetime1">
              <a:rPr lang="en-US" smtClean="0"/>
              <a:t>5/16/2020</a:t>
            </a:fld>
            <a:endParaRPr lang="en-US"/>
          </a:p>
        </p:txBody>
      </p:sp>
      <p:sp>
        <p:nvSpPr>
          <p:cNvPr id="5" name="Footer Placeholder 4"/>
          <p:cNvSpPr>
            <a:spLocks noGrp="1"/>
          </p:cNvSpPr>
          <p:nvPr>
            <p:ph type="ftr" sz="quarter" idx="11"/>
          </p:nvPr>
        </p:nvSpPr>
        <p:spPr/>
        <p:txBody>
          <a:bodyPr/>
          <a:lstStyle/>
          <a:p>
            <a:r>
              <a:rPr lang="en-US"/>
              <a:t>Functions &amp; Data</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21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D36EF5-55AC-4A86-AEE7-15CA6B669AA0}" type="datetime1">
              <a:rPr lang="en-US" smtClean="0"/>
              <a:t>5/16/2020</a:t>
            </a:fld>
            <a:endParaRPr lang="en-US"/>
          </a:p>
        </p:txBody>
      </p:sp>
      <p:sp>
        <p:nvSpPr>
          <p:cNvPr id="5" name="Footer Placeholder 4"/>
          <p:cNvSpPr>
            <a:spLocks noGrp="1"/>
          </p:cNvSpPr>
          <p:nvPr>
            <p:ph type="ftr" sz="quarter" idx="11"/>
          </p:nvPr>
        </p:nvSpPr>
        <p:spPr/>
        <p:txBody>
          <a:bodyPr/>
          <a:lstStyle/>
          <a:p>
            <a:r>
              <a:rPr lang="en-US"/>
              <a:t>Functions &amp; Data</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308816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28C0DB-0A83-4AFF-8988-968624D30C7F}" type="datetime1">
              <a:rPr lang="en-US" smtClean="0"/>
              <a:t>5/16/2020</a:t>
            </a:fld>
            <a:endParaRPr lang="en-US"/>
          </a:p>
        </p:txBody>
      </p:sp>
      <p:sp>
        <p:nvSpPr>
          <p:cNvPr id="5" name="Footer Placeholder 4"/>
          <p:cNvSpPr>
            <a:spLocks noGrp="1"/>
          </p:cNvSpPr>
          <p:nvPr>
            <p:ph type="ftr" sz="quarter" idx="11"/>
          </p:nvPr>
        </p:nvSpPr>
        <p:spPr/>
        <p:txBody>
          <a:bodyPr/>
          <a:lstStyle/>
          <a:p>
            <a:r>
              <a:rPr lang="en-US"/>
              <a:t>Functions &amp; Data</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397926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2A10A-BF61-421A-A64F-704527E3F2A3}" type="datetime1">
              <a:rPr lang="en-US" smtClean="0"/>
              <a:t>5/16/2020</a:t>
            </a:fld>
            <a:endParaRPr lang="en-US"/>
          </a:p>
        </p:txBody>
      </p:sp>
      <p:sp>
        <p:nvSpPr>
          <p:cNvPr id="5" name="Footer Placeholder 4"/>
          <p:cNvSpPr>
            <a:spLocks noGrp="1"/>
          </p:cNvSpPr>
          <p:nvPr>
            <p:ph type="ftr" sz="quarter" idx="11"/>
          </p:nvPr>
        </p:nvSpPr>
        <p:spPr/>
        <p:txBody>
          <a:bodyPr/>
          <a:lstStyle/>
          <a:p>
            <a:r>
              <a:rPr lang="en-US"/>
              <a:t>Functions &amp; Data</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47142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0A820-598D-4F8D-B890-80C631357DF8}" type="datetime1">
              <a:rPr lang="en-US" smtClean="0"/>
              <a:t>5/16/2020</a:t>
            </a:fld>
            <a:endParaRPr lang="en-US"/>
          </a:p>
        </p:txBody>
      </p:sp>
      <p:sp>
        <p:nvSpPr>
          <p:cNvPr id="5" name="Footer Placeholder 4"/>
          <p:cNvSpPr>
            <a:spLocks noGrp="1"/>
          </p:cNvSpPr>
          <p:nvPr>
            <p:ph type="ftr" sz="quarter" idx="11"/>
          </p:nvPr>
        </p:nvSpPr>
        <p:spPr/>
        <p:txBody>
          <a:bodyPr/>
          <a:lstStyle/>
          <a:p>
            <a:r>
              <a:rPr lang="en-US"/>
              <a:t>Functions &amp; Data</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20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11C5B5-C2E3-4B00-970E-19ACF2894464}" type="datetime1">
              <a:rPr lang="en-US" smtClean="0"/>
              <a:t>5/16/2020</a:t>
            </a:fld>
            <a:endParaRPr lang="en-US"/>
          </a:p>
        </p:txBody>
      </p:sp>
      <p:sp>
        <p:nvSpPr>
          <p:cNvPr id="6" name="Footer Placeholder 5"/>
          <p:cNvSpPr>
            <a:spLocks noGrp="1"/>
          </p:cNvSpPr>
          <p:nvPr>
            <p:ph type="ftr" sz="quarter" idx="11"/>
          </p:nvPr>
        </p:nvSpPr>
        <p:spPr/>
        <p:txBody>
          <a:bodyPr/>
          <a:lstStyle/>
          <a:p>
            <a:r>
              <a:rPr lang="en-US"/>
              <a:t>Functions &amp; Data</a:t>
            </a:r>
          </a:p>
        </p:txBody>
      </p:sp>
      <p:sp>
        <p:nvSpPr>
          <p:cNvPr id="7" name="Slide Number Placeholder 6"/>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410324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4530C5-0F46-4CB0-B294-3B962626800B}" type="datetime1">
              <a:rPr lang="en-US" smtClean="0"/>
              <a:t>5/16/2020</a:t>
            </a:fld>
            <a:endParaRPr lang="en-US"/>
          </a:p>
        </p:txBody>
      </p:sp>
      <p:sp>
        <p:nvSpPr>
          <p:cNvPr id="8" name="Footer Placeholder 7"/>
          <p:cNvSpPr>
            <a:spLocks noGrp="1"/>
          </p:cNvSpPr>
          <p:nvPr>
            <p:ph type="ftr" sz="quarter" idx="11"/>
          </p:nvPr>
        </p:nvSpPr>
        <p:spPr/>
        <p:txBody>
          <a:bodyPr/>
          <a:lstStyle/>
          <a:p>
            <a:r>
              <a:rPr lang="en-US"/>
              <a:t>Functions &amp; Data</a:t>
            </a:r>
          </a:p>
        </p:txBody>
      </p:sp>
      <p:sp>
        <p:nvSpPr>
          <p:cNvPr id="9" name="Slide Number Placeholder 8"/>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1594801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088629-B479-41D8-AA32-89895B99FAE1}" type="datetime1">
              <a:rPr lang="en-US" smtClean="0"/>
              <a:t>5/16/2020</a:t>
            </a:fld>
            <a:endParaRPr lang="en-US"/>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282433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43638BC-C35E-4350-9121-F78FF69B7019}" type="datetime1">
              <a:rPr lang="en-US" smtClean="0"/>
              <a:t>5/16/2020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Functions &amp; Data</a:t>
            </a:r>
          </a:p>
        </p:txBody>
      </p:sp>
      <p:sp>
        <p:nvSpPr>
          <p:cNvPr id="9" name="Slide Number Placeholder 8"/>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271977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F1104B9-BE87-4ADB-90BC-14BEDC6C9F4C}" type="datetime1">
              <a:rPr lang="en-US" smtClean="0"/>
              <a:t>5/16/2020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Functions &amp; Data</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A9FEB3-C3DA-4C52-B0AC-BA966F8E9AAC}" type="slidenum">
              <a:rPr lang="en-US" smtClean="0"/>
              <a:t>‹#›</a:t>
            </a:fld>
            <a:endParaRPr lang="en-US"/>
          </a:p>
        </p:txBody>
      </p:sp>
    </p:spTree>
    <p:extLst>
      <p:ext uri="{BB962C8B-B14F-4D97-AF65-F5344CB8AC3E}">
        <p14:creationId xmlns:p14="http://schemas.microsoft.com/office/powerpoint/2010/main" val="166854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A35FF-DB47-4D98-B740-9CB4DD999E96}" type="datetime1">
              <a:rPr lang="en-US" smtClean="0"/>
              <a:t>5/16/2020</a:t>
            </a:fld>
            <a:endParaRPr lang="en-US"/>
          </a:p>
        </p:txBody>
      </p:sp>
      <p:sp>
        <p:nvSpPr>
          <p:cNvPr id="6" name="Footer Placeholder 5"/>
          <p:cNvSpPr>
            <a:spLocks noGrp="1"/>
          </p:cNvSpPr>
          <p:nvPr>
            <p:ph type="ftr" sz="quarter" idx="11"/>
          </p:nvPr>
        </p:nvSpPr>
        <p:spPr/>
        <p:txBody>
          <a:bodyPr/>
          <a:lstStyle/>
          <a:p>
            <a:r>
              <a:rPr lang="en-US"/>
              <a:t>Functions &amp; Data</a:t>
            </a:r>
          </a:p>
        </p:txBody>
      </p:sp>
      <p:sp>
        <p:nvSpPr>
          <p:cNvPr id="7" name="Slide Number Placeholder 6"/>
          <p:cNvSpPr>
            <a:spLocks noGrp="1"/>
          </p:cNvSpPr>
          <p:nvPr>
            <p:ph type="sldNum" sz="quarter" idx="12"/>
          </p:nvPr>
        </p:nvSpPr>
        <p:spPr/>
        <p:txBody>
          <a:bodyPr/>
          <a:lstStyle/>
          <a:p>
            <a:fld id="{AEA9FEB3-C3DA-4C52-B0AC-BA966F8E9AAC}" type="slidenum">
              <a:rPr lang="en-US" smtClean="0"/>
              <a:t>‹#›</a:t>
            </a:fld>
            <a:endParaRPr lang="en-US"/>
          </a:p>
        </p:txBody>
      </p:sp>
    </p:spTree>
    <p:extLst>
      <p:ext uri="{BB962C8B-B14F-4D97-AF65-F5344CB8AC3E}">
        <p14:creationId xmlns:p14="http://schemas.microsoft.com/office/powerpoint/2010/main" val="427426688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1BA35FF-DB47-4D98-B740-9CB4DD999E96}" type="datetime1">
              <a:rPr lang="en-US" smtClean="0"/>
              <a:t>5/16/2020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Functions &amp; Data</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EA9FEB3-C3DA-4C52-B0AC-BA966F8E9AAC}"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57421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10910" y="1735153"/>
            <a:ext cx="6050100" cy="1204306"/>
          </a:xfrm>
        </p:spPr>
        <p:txBody>
          <a:bodyPr/>
          <a:lstStyle/>
          <a:p>
            <a:r>
              <a:rPr lang="en-US" sz="2800" i="1" dirty="0">
                <a:solidFill>
                  <a:schemeClr val="accent2">
                    <a:lumMod val="75000"/>
                  </a:schemeClr>
                </a:solidFill>
              </a:rPr>
              <a:t>Functions &amp; Data</a:t>
            </a:r>
          </a:p>
        </p:txBody>
      </p:sp>
      <p:sp>
        <p:nvSpPr>
          <p:cNvPr id="3" name="Subtitle 2"/>
          <p:cNvSpPr>
            <a:spLocks noGrp="1"/>
          </p:cNvSpPr>
          <p:nvPr>
            <p:ph type="subTitle" idx="1"/>
          </p:nvPr>
        </p:nvSpPr>
        <p:spPr/>
        <p:txBody>
          <a:bodyPr/>
          <a:lstStyle/>
          <a:p>
            <a:r>
              <a:rPr lang="en-US" i="1" dirty="0">
                <a:solidFill>
                  <a:schemeClr val="accent2">
                    <a:lumMod val="75000"/>
                  </a:schemeClr>
                </a:solidFill>
              </a:rPr>
              <a:t>A Lecture for the </a:t>
            </a:r>
            <a:r>
              <a:rPr lang="en-US" i="1" dirty="0" err="1">
                <a:solidFill>
                  <a:schemeClr val="accent2">
                    <a:lumMod val="75000"/>
                  </a:schemeClr>
                </a:solidFill>
              </a:rPr>
              <a:t>c++</a:t>
            </a:r>
            <a:r>
              <a:rPr lang="en-US" i="1" dirty="0">
                <a:solidFill>
                  <a:schemeClr val="accent2">
                    <a:lumMod val="75000"/>
                  </a:schemeClr>
                </a:solidFill>
              </a:rPr>
              <a:t> Course</a:t>
            </a:r>
          </a:p>
        </p:txBody>
      </p:sp>
      <p:sp>
        <p:nvSpPr>
          <p:cNvPr id="4" name="TextBox 3"/>
          <p:cNvSpPr txBox="1"/>
          <p:nvPr/>
        </p:nvSpPr>
        <p:spPr>
          <a:xfrm>
            <a:off x="2490216" y="5029200"/>
            <a:ext cx="6629400" cy="1846659"/>
          </a:xfrm>
          <a:prstGeom prst="rect">
            <a:avLst/>
          </a:prstGeom>
          <a:noFill/>
        </p:spPr>
        <p:txBody>
          <a:bodyPr wrap="square" rtlCol="0">
            <a:spAutoFit/>
          </a:bodyPr>
          <a:lstStyle/>
          <a:p>
            <a:r>
              <a:rPr lang="en-US" b="1" dirty="0">
                <a:solidFill>
                  <a:schemeClr val="bg1"/>
                </a:solidFill>
              </a:rPr>
              <a:t>Each slide has its own narration in an audio file.  </a:t>
            </a:r>
            <a:br>
              <a:rPr lang="en-US" b="1" dirty="0">
                <a:solidFill>
                  <a:schemeClr val="bg1"/>
                </a:solidFill>
              </a:rPr>
            </a:br>
            <a:r>
              <a:rPr lang="en-US" b="1" dirty="0">
                <a:solidFill>
                  <a:schemeClr val="bg1"/>
                </a:solidFill>
              </a:rPr>
              <a:t>For the explanation of any slide, click on the audio icon to start the narration.</a:t>
            </a:r>
          </a:p>
          <a:p>
            <a:endParaRPr lang="en-US" sz="2400" b="1" dirty="0">
              <a:solidFill>
                <a:schemeClr val="bg1"/>
              </a:solidFill>
            </a:endParaRPr>
          </a:p>
          <a:p>
            <a:pPr lvl="2"/>
            <a:r>
              <a:rPr lang="en-US" sz="1200" dirty="0">
                <a:solidFill>
                  <a:schemeClr val="bg1"/>
                </a:solidFill>
              </a:rPr>
              <a:t>The Professor‘s C++Course by Linda W. Friedman is licensed under a </a:t>
            </a:r>
            <a:br>
              <a:rPr lang="en-US" sz="1200" dirty="0">
                <a:solidFill>
                  <a:schemeClr val="bg1"/>
                </a:solidFill>
              </a:rPr>
            </a:br>
            <a:r>
              <a:rPr lang="en-US" sz="1200" dirty="0">
                <a:solidFill>
                  <a:schemeClr val="bg1"/>
                </a:solidFill>
              </a:rPr>
              <a:t>Creative Commons Attribution-</a:t>
            </a:r>
            <a:r>
              <a:rPr lang="en-US" sz="1200" dirty="0" err="1">
                <a:solidFill>
                  <a:schemeClr val="bg1"/>
                </a:solidFill>
              </a:rPr>
              <a:t>NonCommercial</a:t>
            </a:r>
            <a:r>
              <a:rPr lang="en-US" sz="1200" dirty="0">
                <a:solidFill>
                  <a:schemeClr val="bg1"/>
                </a:solidFill>
              </a:rPr>
              <a:t>-</a:t>
            </a:r>
            <a:r>
              <a:rPr lang="en-US" sz="1200" dirty="0" err="1">
                <a:solidFill>
                  <a:schemeClr val="bg1"/>
                </a:solidFill>
              </a:rPr>
              <a:t>ShareAlike</a:t>
            </a:r>
            <a:r>
              <a:rPr lang="en-US" sz="1200" dirty="0">
                <a:solidFill>
                  <a:schemeClr val="bg1"/>
                </a:solidFill>
              </a:rPr>
              <a:t> 3.0 </a:t>
            </a:r>
            <a:r>
              <a:rPr lang="en-US" sz="1200" dirty="0" err="1">
                <a:solidFill>
                  <a:schemeClr val="bg1"/>
                </a:solidFill>
              </a:rPr>
              <a:t>Unported</a:t>
            </a:r>
            <a:r>
              <a:rPr lang="en-US" sz="1200" dirty="0">
                <a:solidFill>
                  <a:schemeClr val="bg1"/>
                </a:solidFill>
              </a:rPr>
              <a:t> License.</a:t>
            </a:r>
            <a:endParaRPr lang="en-US" sz="1200"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6291071"/>
            <a:ext cx="83820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4327525" y="3184525"/>
            <a:ext cx="487363" cy="487363"/>
          </a:xfrm>
          <a:prstGeom prst="rect">
            <a:avLst/>
          </a:prstGeom>
        </p:spPr>
      </p:pic>
    </p:spTree>
    <p:extLst>
      <p:ext uri="{BB962C8B-B14F-4D97-AF65-F5344CB8AC3E}">
        <p14:creationId xmlns:p14="http://schemas.microsoft.com/office/powerpoint/2010/main" val="3298265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333" fill="hold"/>
                                        <p:tgtEl>
                                          <p:spTgt spid="6"/>
                                        </p:tgtEl>
                                      </p:cBhvr>
                                    </p:cmd>
                                  </p:childTnLst>
                                </p:cTn>
                              </p:par>
                            </p:childTnLst>
                          </p:cTn>
                        </p:par>
                      </p:childTnLst>
                    </p:cTn>
                  </p:par>
                </p:childTnLst>
              </p:cTn>
              <p:nextCondLst>
                <p:cond evt="onClick" delay="0">
                  <p:tgtEl>
                    <p:spTgt spid="6"/>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a:xfrm>
            <a:off x="787400" y="1828800"/>
            <a:ext cx="7520940" cy="3928572"/>
          </a:xfrm>
        </p:spPr>
        <p:txBody>
          <a:bodyPr>
            <a:normAutofit fontScale="62500" lnSpcReduction="20000"/>
          </a:bodyPr>
          <a:lstStyle/>
          <a:p>
            <a:r>
              <a:rPr lang="en-US" sz="1800" dirty="0"/>
              <a:t>Suppose we wish to write a function that will swap two numeric values.  It might look something like this:</a:t>
            </a:r>
          </a:p>
          <a:p>
            <a:pPr marL="114300" lvl="1" indent="0">
              <a:spcBef>
                <a:spcPts val="0"/>
              </a:spcBef>
              <a:buNone/>
              <a:tabLst>
                <a:tab pos="685800" algn="l"/>
              </a:tabLst>
            </a:pPr>
            <a:endParaRPr lang="en-US" sz="1500" dirty="0">
              <a:latin typeface="Courier New" panose="02070309020205020404" pitchFamily="49" charset="0"/>
              <a:ea typeface="Times New Roman"/>
              <a:cs typeface="Courier New" panose="02070309020205020404" pitchFamily="49" charset="0"/>
            </a:endParaRPr>
          </a:p>
          <a:p>
            <a:pPr marL="114300" lvl="1" indent="0">
              <a:spcBef>
                <a:spcPts val="0"/>
              </a:spcBef>
              <a:buNone/>
              <a:tabLst>
                <a:tab pos="685800" algn="l"/>
              </a:tabLst>
            </a:pPr>
            <a:r>
              <a:rPr lang="en-US" sz="1500" dirty="0">
                <a:latin typeface="Courier New" panose="02070309020205020404" pitchFamily="49" charset="0"/>
                <a:ea typeface="Times New Roman"/>
                <a:cs typeface="Courier New" panose="02070309020205020404" pitchFamily="49" charset="0"/>
              </a:rPr>
              <a:t>void swap (float x, float y){</a:t>
            </a:r>
          </a:p>
          <a:p>
            <a:pPr marL="114300" lvl="1" indent="0">
              <a:spcBef>
                <a:spcPts val="0"/>
              </a:spcBef>
              <a:buNone/>
              <a:tabLst>
                <a:tab pos="685800" algn="l"/>
              </a:tabLst>
            </a:pPr>
            <a:r>
              <a:rPr lang="en-US" sz="1500" dirty="0">
                <a:latin typeface="Courier New" panose="02070309020205020404" pitchFamily="49" charset="0"/>
                <a:ea typeface="Times New Roman"/>
                <a:cs typeface="Courier New" panose="02070309020205020404" pitchFamily="49" charset="0"/>
              </a:rPr>
              <a:t>	float temp = x;</a:t>
            </a:r>
          </a:p>
          <a:p>
            <a:pPr marL="114300" lvl="1" indent="0">
              <a:spcBef>
                <a:spcPts val="0"/>
              </a:spcBef>
              <a:buNone/>
              <a:tabLst>
                <a:tab pos="685800" algn="l"/>
              </a:tabLst>
            </a:pPr>
            <a:r>
              <a:rPr lang="en-US" sz="1500" dirty="0">
                <a:latin typeface="Courier New" panose="02070309020205020404" pitchFamily="49" charset="0"/>
                <a:ea typeface="Times New Roman"/>
                <a:cs typeface="Courier New" panose="02070309020205020404" pitchFamily="49" charset="0"/>
              </a:rPr>
              <a:t>	x = y;</a:t>
            </a:r>
          </a:p>
          <a:p>
            <a:pPr marL="114300" lvl="1" indent="0">
              <a:spcBef>
                <a:spcPts val="0"/>
              </a:spcBef>
              <a:buNone/>
              <a:tabLst>
                <a:tab pos="685800" algn="l"/>
              </a:tabLst>
            </a:pPr>
            <a:r>
              <a:rPr lang="en-US" sz="1500" dirty="0">
                <a:latin typeface="Courier New" panose="02070309020205020404" pitchFamily="49" charset="0"/>
                <a:ea typeface="Times New Roman"/>
                <a:cs typeface="Courier New" panose="02070309020205020404" pitchFamily="49" charset="0"/>
              </a:rPr>
              <a:t>	y = temp;</a:t>
            </a:r>
          </a:p>
          <a:p>
            <a:pPr marL="114300" lvl="1" indent="0">
              <a:spcBef>
                <a:spcPts val="0"/>
              </a:spcBef>
              <a:buNone/>
              <a:tabLst>
                <a:tab pos="685800" algn="l"/>
              </a:tabLst>
            </a:pPr>
            <a:r>
              <a:rPr lang="en-US" sz="1500" dirty="0">
                <a:latin typeface="Courier New" panose="02070309020205020404" pitchFamily="49" charset="0"/>
                <a:ea typeface="Times New Roman"/>
                <a:cs typeface="Courier New" panose="02070309020205020404" pitchFamily="49" charset="0"/>
              </a:rPr>
              <a:t>}</a:t>
            </a:r>
            <a:endParaRPr lang="en-US" sz="1500" dirty="0">
              <a:latin typeface="Courier New" panose="02070309020205020404" pitchFamily="49" charset="0"/>
              <a:cs typeface="Courier New" panose="02070309020205020404" pitchFamily="49" charset="0"/>
            </a:endParaRPr>
          </a:p>
          <a:p>
            <a:r>
              <a:rPr lang="en-US" sz="1800" dirty="0"/>
              <a:t>How does this work?  Let's see (it doesn't).  Here's a program to test this swap function:</a:t>
            </a:r>
          </a:p>
          <a:p>
            <a:pPr marL="0" lvl="1" indent="0">
              <a:spcBef>
                <a:spcPts val="0"/>
              </a:spcBef>
              <a:buNone/>
              <a:tabLst>
                <a:tab pos="2743200" algn="l"/>
              </a:tabLst>
            </a:pPr>
            <a:endParaRPr lang="en-US" dirty="0">
              <a:latin typeface="Courier New"/>
              <a:ea typeface="Times New Roman"/>
              <a:cs typeface="Times New Roman"/>
            </a:endParaRPr>
          </a:p>
          <a:p>
            <a:pPr marL="0" lvl="1" indent="0">
              <a:spcBef>
                <a:spcPts val="0"/>
              </a:spcBef>
              <a:buNone/>
              <a:tabLst>
                <a:tab pos="2743200" algn="l"/>
              </a:tabLst>
            </a:pPr>
            <a:r>
              <a:rPr lang="en-US" dirty="0">
                <a:latin typeface="Courier New"/>
                <a:ea typeface="Times New Roman"/>
                <a:cs typeface="Times New Roman"/>
              </a:rPr>
              <a:t>#include &lt;</a:t>
            </a:r>
            <a:r>
              <a:rPr lang="en-US" dirty="0" err="1">
                <a:latin typeface="Courier New"/>
                <a:ea typeface="Times New Roman"/>
                <a:cs typeface="Times New Roman"/>
              </a:rPr>
              <a:t>iostream</a:t>
            </a:r>
            <a:r>
              <a:rPr lang="en-US" dirty="0">
                <a:latin typeface="Courier New"/>
                <a:ea typeface="Times New Roman"/>
                <a:cs typeface="Times New Roman"/>
              </a:rPr>
              <a:t>&gt; </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using namespace </a:t>
            </a:r>
            <a:r>
              <a:rPr lang="en-US" dirty="0" err="1">
                <a:latin typeface="Courier New"/>
                <a:ea typeface="Times New Roman"/>
                <a:cs typeface="Times New Roman"/>
              </a:rPr>
              <a:t>std</a:t>
            </a:r>
            <a:r>
              <a:rPr lang="en-US" dirty="0">
                <a:latin typeface="Courier New"/>
                <a:ea typeface="Times New Roman"/>
                <a:cs typeface="Times New Roman"/>
              </a:rPr>
              <a:t>;</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void swap (float, float);</a:t>
            </a:r>
            <a:endParaRPr lang="en-US" sz="2000" dirty="0">
              <a:latin typeface="Times New Roman"/>
              <a:ea typeface="Times New Roman"/>
            </a:endParaRPr>
          </a:p>
          <a:p>
            <a:pPr marL="0" lvl="1" indent="0">
              <a:spcBef>
                <a:spcPts val="0"/>
              </a:spcBef>
              <a:buNone/>
            </a:pPr>
            <a:r>
              <a:rPr lang="en-US" dirty="0" err="1">
                <a:latin typeface="Courier New"/>
                <a:ea typeface="Times New Roman"/>
                <a:cs typeface="Times New Roman"/>
              </a:rPr>
              <a:t>int</a:t>
            </a:r>
            <a:r>
              <a:rPr lang="en-US" dirty="0">
                <a:latin typeface="Courier New"/>
                <a:ea typeface="Times New Roman"/>
                <a:cs typeface="Times New Roman"/>
              </a:rPr>
              <a:t> main(){</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float a = 10;</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float b = 27;</a:t>
            </a:r>
            <a:endParaRPr lang="en-US" sz="2000" dirty="0">
              <a:latin typeface="Times New Roman"/>
              <a:ea typeface="Times New Roman"/>
            </a:endParaRPr>
          </a:p>
          <a:p>
            <a:pPr marL="0" lvl="1" indent="0">
              <a:spcBef>
                <a:spcPts val="0"/>
              </a:spcBef>
              <a:buNone/>
            </a:pPr>
            <a:r>
              <a:rPr lang="en-US" dirty="0" err="1">
                <a:latin typeface="Courier New"/>
                <a:ea typeface="Times New Roman"/>
                <a:cs typeface="Times New Roman"/>
              </a:rPr>
              <a:t>cout</a:t>
            </a:r>
            <a:r>
              <a:rPr lang="en-US" dirty="0">
                <a:latin typeface="Courier New"/>
                <a:ea typeface="Times New Roman"/>
                <a:cs typeface="Times New Roman"/>
              </a:rPr>
              <a:t> &lt;&lt; "A=  " &lt;&lt; a &lt;&lt; </a:t>
            </a:r>
            <a:r>
              <a:rPr lang="en-US" dirty="0" err="1">
                <a:latin typeface="Courier New"/>
                <a:ea typeface="Times New Roman"/>
                <a:cs typeface="Times New Roman"/>
              </a:rPr>
              <a:t>endl</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	&lt;&lt;"B=  " &lt;&lt; b &lt;&lt; </a:t>
            </a:r>
            <a:r>
              <a:rPr lang="en-US" dirty="0" err="1">
                <a:latin typeface="Courier New"/>
                <a:ea typeface="Times New Roman"/>
                <a:cs typeface="Times New Roman"/>
              </a:rPr>
              <a:t>endl</a:t>
            </a:r>
            <a:r>
              <a:rPr lang="en-US" dirty="0">
                <a:latin typeface="Courier New"/>
                <a:ea typeface="Times New Roman"/>
                <a:cs typeface="Times New Roman"/>
              </a:rPr>
              <a:t>;</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swap(</a:t>
            </a:r>
            <a:r>
              <a:rPr lang="en-US" dirty="0" err="1">
                <a:latin typeface="Courier New"/>
                <a:ea typeface="Times New Roman"/>
                <a:cs typeface="Times New Roman"/>
              </a:rPr>
              <a:t>a,b</a:t>
            </a:r>
            <a:r>
              <a:rPr lang="en-US" dirty="0">
                <a:latin typeface="Courier New"/>
                <a:ea typeface="Times New Roman"/>
                <a:cs typeface="Times New Roman"/>
              </a:rPr>
              <a:t>);</a:t>
            </a:r>
            <a:endParaRPr lang="en-US" sz="2000" dirty="0">
              <a:latin typeface="Times New Roman"/>
              <a:ea typeface="Times New Roman"/>
            </a:endParaRPr>
          </a:p>
          <a:p>
            <a:pPr marL="0" lvl="1" indent="0">
              <a:spcBef>
                <a:spcPts val="0"/>
              </a:spcBef>
              <a:buNone/>
            </a:pPr>
            <a:r>
              <a:rPr lang="en-US" dirty="0" err="1">
                <a:latin typeface="Courier New"/>
                <a:ea typeface="Times New Roman"/>
                <a:cs typeface="Times New Roman"/>
              </a:rPr>
              <a:t>cout</a:t>
            </a:r>
            <a:r>
              <a:rPr lang="en-US" dirty="0">
                <a:latin typeface="Courier New"/>
                <a:ea typeface="Times New Roman"/>
                <a:cs typeface="Times New Roman"/>
              </a:rPr>
              <a:t> &lt;&lt; "After swapping..." &lt;&lt; </a:t>
            </a:r>
            <a:r>
              <a:rPr lang="en-US" dirty="0" err="1">
                <a:latin typeface="Courier New"/>
                <a:ea typeface="Times New Roman"/>
                <a:cs typeface="Times New Roman"/>
              </a:rPr>
              <a:t>endl</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	&lt;&lt; "A=  " &lt;&lt; a &lt;&lt; </a:t>
            </a:r>
            <a:r>
              <a:rPr lang="en-US" dirty="0" err="1">
                <a:latin typeface="Courier New"/>
                <a:ea typeface="Times New Roman"/>
                <a:cs typeface="Times New Roman"/>
              </a:rPr>
              <a:t>endl</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	&lt;&lt;"B=  " &lt;&lt; b &lt;&lt; </a:t>
            </a:r>
            <a:r>
              <a:rPr lang="en-US" dirty="0" err="1">
                <a:latin typeface="Courier New"/>
                <a:ea typeface="Times New Roman"/>
                <a:cs typeface="Times New Roman"/>
              </a:rPr>
              <a:t>endl</a:t>
            </a:r>
            <a:r>
              <a:rPr lang="en-US" dirty="0">
                <a:latin typeface="Courier New"/>
                <a:ea typeface="Times New Roman"/>
                <a:cs typeface="Times New Roman"/>
              </a:rPr>
              <a:t>;</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return 0;</a:t>
            </a:r>
            <a:endParaRPr lang="en-US" sz="2000" dirty="0">
              <a:latin typeface="Times New Roman"/>
              <a:ea typeface="Times New Roman"/>
            </a:endParaRPr>
          </a:p>
          <a:p>
            <a:pPr marL="0" lvl="1" indent="0">
              <a:spcBef>
                <a:spcPts val="0"/>
              </a:spcBef>
              <a:buNone/>
            </a:pPr>
            <a:r>
              <a:rPr lang="en-US" dirty="0">
                <a:latin typeface="Courier New"/>
                <a:ea typeface="Times New Roman"/>
                <a:cs typeface="Times New Roman"/>
              </a:rPr>
              <a:t>}</a:t>
            </a:r>
            <a:endParaRPr lang="en-US" sz="20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10</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793086"/>
            <a:ext cx="2730500"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8891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a:xfrm>
            <a:off x="685800" y="1828800"/>
            <a:ext cx="7520940" cy="3928572"/>
          </a:xfrm>
        </p:spPr>
        <p:txBody>
          <a:bodyPr>
            <a:normAutofit fontScale="92500" lnSpcReduction="20000"/>
          </a:bodyPr>
          <a:lstStyle/>
          <a:p>
            <a:pPr marL="0" indent="4763"/>
            <a:r>
              <a:rPr lang="en-US" sz="2000" dirty="0"/>
              <a:t>Why didn't the swap take place?  After all, the function looks like it should work, but it doesn't work properly.</a:t>
            </a:r>
          </a:p>
          <a:p>
            <a:pPr marL="0" indent="4763"/>
            <a:r>
              <a:rPr lang="en-US" sz="2000" dirty="0"/>
              <a:t> </a:t>
            </a:r>
          </a:p>
          <a:p>
            <a:pPr marL="0" indent="4763"/>
            <a:r>
              <a:rPr lang="en-US" sz="2000" dirty="0"/>
              <a:t>x and y, the formal parameters of swap are considered local to swap.  Only the values of a and b (10 and 27) are passed to the swap function.  Any changes that take place inside the function, stay there and do not get sent back to the actual parameters in the calling function.  This is to protect our variables from unintentional modification. And is usually the best way to pass actual parameters (arguments) to formal parameters.  Clearly, this doesn't work in all cases!</a:t>
            </a:r>
          </a:p>
          <a:p>
            <a:pPr marL="0" indent="4763"/>
            <a:endParaRPr lang="en-US" sz="2000" dirty="0"/>
          </a:p>
          <a:p>
            <a:pPr marL="0" indent="4763"/>
            <a:r>
              <a:rPr lang="en-US" sz="2000" dirty="0"/>
              <a:t>For the swap function to work as intended, we need to pass a reference to the location of the actual parameter so that it can be modified by the function.  This is called passing by reference.</a:t>
            </a: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11</a:t>
            </a:fld>
            <a:endParaRPr lang="en-US"/>
          </a:p>
        </p:txBody>
      </p:sp>
    </p:spTree>
    <p:extLst>
      <p:ext uri="{BB962C8B-B14F-4D97-AF65-F5344CB8AC3E}">
        <p14:creationId xmlns:p14="http://schemas.microsoft.com/office/powerpoint/2010/main" val="353208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a:xfrm>
            <a:off x="762000" y="2057400"/>
            <a:ext cx="7520940" cy="3928572"/>
          </a:xfrm>
        </p:spPr>
        <p:txBody>
          <a:bodyPr>
            <a:normAutofit fontScale="55000" lnSpcReduction="20000"/>
          </a:bodyPr>
          <a:lstStyle/>
          <a:p>
            <a:pPr marL="0" indent="4763"/>
            <a:r>
              <a:rPr lang="en-US" sz="2000" dirty="0"/>
              <a:t>Trying again with reference parameters:</a:t>
            </a:r>
          </a:p>
          <a:p>
            <a:pPr marL="0" lvl="1" indent="0">
              <a:spcBef>
                <a:spcPts val="0"/>
              </a:spcBef>
              <a:buNone/>
              <a:tabLst>
                <a:tab pos="2743200" algn="l"/>
              </a:tabLst>
            </a:pPr>
            <a:endParaRPr lang="en-US" sz="2000" dirty="0">
              <a:latin typeface="Courier New"/>
              <a:ea typeface="Times New Roman"/>
              <a:cs typeface="Times New Roman"/>
            </a:endParaRPr>
          </a:p>
          <a:p>
            <a:pPr marL="0" lvl="1" indent="0">
              <a:spcBef>
                <a:spcPts val="0"/>
              </a:spcBef>
              <a:buNone/>
              <a:tabLst>
                <a:tab pos="2743200" algn="l"/>
              </a:tabLst>
            </a:pPr>
            <a:r>
              <a:rPr lang="en-US" sz="2000" dirty="0">
                <a:latin typeface="Courier New"/>
                <a:ea typeface="Times New Roman"/>
                <a:cs typeface="Times New Roman"/>
              </a:rPr>
              <a:t>#include &lt;</a:t>
            </a:r>
            <a:r>
              <a:rPr lang="en-US" sz="2000" dirty="0" err="1">
                <a:latin typeface="Courier New"/>
                <a:ea typeface="Times New Roman"/>
                <a:cs typeface="Times New Roman"/>
              </a:rPr>
              <a:t>iostream</a:t>
            </a:r>
            <a:r>
              <a:rPr lang="en-US" sz="2000" dirty="0">
                <a:latin typeface="Courier New"/>
                <a:ea typeface="Times New Roman"/>
                <a:cs typeface="Times New Roman"/>
              </a:rPr>
              <a:t>&gt; </a:t>
            </a:r>
            <a:endParaRPr lang="en-US" sz="2000" dirty="0">
              <a:latin typeface="Times New Roman"/>
              <a:ea typeface="Times New Roman"/>
            </a:endParaRPr>
          </a:p>
          <a:p>
            <a:pPr marL="0" lvl="1" indent="0">
              <a:spcBef>
                <a:spcPts val="0"/>
              </a:spcBef>
              <a:buNone/>
            </a:pPr>
            <a:r>
              <a:rPr lang="en-US" sz="2000" dirty="0">
                <a:latin typeface="Courier New"/>
                <a:ea typeface="Times New Roman"/>
                <a:cs typeface="Times New Roman"/>
              </a:rPr>
              <a:t>using namespace </a:t>
            </a:r>
            <a:r>
              <a:rPr lang="en-US" sz="2000" dirty="0" err="1">
                <a:latin typeface="Courier New"/>
                <a:ea typeface="Times New Roman"/>
                <a:cs typeface="Times New Roman"/>
              </a:rPr>
              <a:t>std</a:t>
            </a:r>
            <a:r>
              <a:rPr lang="en-US" sz="2000" dirty="0">
                <a:latin typeface="Courier New"/>
                <a:ea typeface="Times New Roman"/>
                <a:cs typeface="Times New Roman"/>
              </a:rPr>
              <a:t>;</a:t>
            </a:r>
            <a:endParaRPr lang="en-US" sz="2000" dirty="0">
              <a:latin typeface="Times New Roman"/>
              <a:ea typeface="Times New Roman"/>
            </a:endParaRPr>
          </a:p>
          <a:p>
            <a:pPr marL="0" lvl="1" indent="0">
              <a:spcBef>
                <a:spcPts val="0"/>
              </a:spcBef>
              <a:buNone/>
            </a:pPr>
            <a:r>
              <a:rPr lang="en-US" sz="2000" dirty="0">
                <a:latin typeface="Courier New"/>
                <a:ea typeface="Times New Roman"/>
                <a:cs typeface="Times New Roman"/>
              </a:rPr>
              <a:t>void swap (float&amp;, float&amp;);</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err="1">
                <a:latin typeface="Courier New"/>
                <a:ea typeface="Times New Roman"/>
                <a:cs typeface="Times New Roman"/>
              </a:rPr>
              <a:t>int</a:t>
            </a:r>
            <a:r>
              <a:rPr lang="en-US" sz="2000" dirty="0">
                <a:latin typeface="Courier New"/>
                <a:ea typeface="Times New Roman"/>
                <a:cs typeface="Times New Roman"/>
              </a:rPr>
              <a:t> main(){</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float a = 10;</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float b = 27.3;</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a:t>
            </a:r>
            <a:r>
              <a:rPr lang="en-US" sz="2000" dirty="0" err="1">
                <a:latin typeface="Courier New"/>
                <a:ea typeface="Times New Roman"/>
                <a:cs typeface="Times New Roman"/>
              </a:rPr>
              <a:t>cout</a:t>
            </a:r>
            <a:r>
              <a:rPr lang="en-US" sz="2000" dirty="0">
                <a:latin typeface="Courier New"/>
                <a:ea typeface="Times New Roman"/>
                <a:cs typeface="Times New Roman"/>
              </a:rPr>
              <a:t> &lt;&lt; "A=  " &lt;&lt; a &lt;&lt; </a:t>
            </a:r>
            <a:r>
              <a:rPr lang="en-US" sz="2000" dirty="0" err="1">
                <a:latin typeface="Courier New"/>
                <a:ea typeface="Times New Roman"/>
                <a:cs typeface="Times New Roman"/>
              </a:rPr>
              <a:t>endl</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&lt;&lt;"B=  " &lt;&lt; b &lt;&lt; </a:t>
            </a:r>
            <a:r>
              <a:rPr lang="en-US" sz="2000" dirty="0" err="1">
                <a:latin typeface="Courier New"/>
                <a:ea typeface="Times New Roman"/>
                <a:cs typeface="Times New Roman"/>
              </a:rPr>
              <a:t>endl</a:t>
            </a:r>
            <a:r>
              <a:rPr lang="en-US" sz="2000" dirty="0">
                <a:latin typeface="Courier New"/>
                <a:ea typeface="Times New Roman"/>
                <a:cs typeface="Times New Roman"/>
              </a:rPr>
              <a:t>;</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swap(</a:t>
            </a:r>
            <a:r>
              <a:rPr lang="en-US" sz="2000" dirty="0" err="1">
                <a:latin typeface="Courier New"/>
                <a:ea typeface="Times New Roman"/>
                <a:cs typeface="Times New Roman"/>
              </a:rPr>
              <a:t>a,b</a:t>
            </a:r>
            <a:r>
              <a:rPr lang="en-US" sz="2000" dirty="0">
                <a:latin typeface="Courier New"/>
                <a:ea typeface="Times New Roman"/>
                <a:cs typeface="Times New Roman"/>
              </a:rPr>
              <a:t>);</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a:t>
            </a:r>
            <a:r>
              <a:rPr lang="en-US" sz="2000" dirty="0" err="1">
                <a:latin typeface="Courier New"/>
                <a:ea typeface="Times New Roman"/>
                <a:cs typeface="Times New Roman"/>
              </a:rPr>
              <a:t>cout</a:t>
            </a:r>
            <a:r>
              <a:rPr lang="en-US" sz="2000" dirty="0">
                <a:latin typeface="Courier New"/>
                <a:ea typeface="Times New Roman"/>
                <a:cs typeface="Times New Roman"/>
              </a:rPr>
              <a:t> &lt;&lt; "After swapping..." &lt;&lt; </a:t>
            </a:r>
            <a:r>
              <a:rPr lang="en-US" sz="2000" dirty="0" err="1">
                <a:latin typeface="Courier New"/>
                <a:ea typeface="Times New Roman"/>
                <a:cs typeface="Times New Roman"/>
              </a:rPr>
              <a:t>endl</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&lt;&lt; "A=  " &lt;&lt; a &lt;&lt; </a:t>
            </a:r>
            <a:r>
              <a:rPr lang="en-US" sz="2000" dirty="0" err="1">
                <a:latin typeface="Courier New"/>
                <a:ea typeface="Times New Roman"/>
                <a:cs typeface="Times New Roman"/>
              </a:rPr>
              <a:t>endl</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&lt;&lt;"B=  " &lt;&lt; b &lt;&lt; </a:t>
            </a:r>
            <a:r>
              <a:rPr lang="en-US" sz="2000" dirty="0" err="1">
                <a:latin typeface="Courier New"/>
                <a:ea typeface="Times New Roman"/>
                <a:cs typeface="Times New Roman"/>
              </a:rPr>
              <a:t>endl</a:t>
            </a:r>
            <a:r>
              <a:rPr lang="en-US" sz="2000" dirty="0">
                <a:latin typeface="Courier New"/>
                <a:ea typeface="Times New Roman"/>
                <a:cs typeface="Times New Roman"/>
              </a:rPr>
              <a:t>;</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return 0;</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void swap (float &amp;x, float &amp;y){</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float temp = x;</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x = y;</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	y = temp;</a:t>
            </a:r>
            <a:endParaRPr lang="en-US" sz="2000" dirty="0">
              <a:latin typeface="Times New Roman"/>
              <a:ea typeface="Times New Roman"/>
            </a:endParaRPr>
          </a:p>
          <a:p>
            <a:pPr marL="0" lvl="1" indent="0">
              <a:spcBef>
                <a:spcPts val="0"/>
              </a:spcBef>
              <a:buNone/>
              <a:tabLst>
                <a:tab pos="228600" algn="l"/>
                <a:tab pos="457200" algn="l"/>
                <a:tab pos="685800" algn="l"/>
              </a:tabLst>
            </a:pPr>
            <a:r>
              <a:rPr lang="en-US" sz="2000" dirty="0">
                <a:latin typeface="Courier New"/>
                <a:ea typeface="Times New Roman"/>
                <a:cs typeface="Times New Roman"/>
              </a:rPr>
              <a:t>}</a:t>
            </a:r>
            <a:endParaRPr lang="en-US" sz="20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12</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1478" y="2895600"/>
            <a:ext cx="2530475"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09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a:xfrm>
            <a:off x="609600" y="2202049"/>
            <a:ext cx="7520940" cy="3928572"/>
          </a:xfrm>
        </p:spPr>
        <p:txBody>
          <a:bodyPr>
            <a:normAutofit fontScale="92500" lnSpcReduction="20000"/>
          </a:bodyPr>
          <a:lstStyle/>
          <a:p>
            <a:pPr marL="0" indent="4763"/>
            <a:r>
              <a:rPr lang="en-US" sz="2000" dirty="0"/>
              <a:t>Exercise – what will output?</a:t>
            </a:r>
          </a:p>
          <a:p>
            <a:pPr marL="0" lvl="1" indent="0">
              <a:spcBef>
                <a:spcPts val="0"/>
              </a:spcBef>
              <a:buNone/>
              <a:tabLst>
                <a:tab pos="2743200" algn="l"/>
              </a:tabLst>
            </a:pPr>
            <a:endParaRPr lang="en-US" sz="2000" dirty="0">
              <a:latin typeface="Courier New"/>
              <a:ea typeface="Times New Roman"/>
              <a:cs typeface="Times New Roman"/>
            </a:endParaRPr>
          </a:p>
          <a:p>
            <a:pPr marL="0" lvl="1" indent="0">
              <a:spcBef>
                <a:spcPts val="0"/>
              </a:spcBef>
              <a:buNone/>
            </a:pPr>
            <a:r>
              <a:rPr lang="en-US" sz="1500" dirty="0">
                <a:latin typeface="Courier New"/>
                <a:ea typeface="Times New Roman"/>
                <a:cs typeface="Times New Roman"/>
              </a:rPr>
              <a:t>//from Hubbard book</a:t>
            </a:r>
            <a:endParaRPr lang="en-US" sz="1500" dirty="0">
              <a:latin typeface="Times New Roman"/>
              <a:ea typeface="Times New Roman"/>
            </a:endParaRPr>
          </a:p>
          <a:p>
            <a:pPr marL="0" lvl="1" indent="0">
              <a:spcBef>
                <a:spcPts val="0"/>
              </a:spcBef>
              <a:buNone/>
              <a:tabLst>
                <a:tab pos="2743200" algn="l"/>
              </a:tabLst>
            </a:pPr>
            <a:r>
              <a:rPr lang="en-US" sz="1500" dirty="0">
                <a:latin typeface="Courier New"/>
                <a:ea typeface="Times New Roman"/>
                <a:cs typeface="Times New Roman"/>
              </a:rPr>
              <a:t>#include &lt;</a:t>
            </a:r>
            <a:r>
              <a:rPr lang="en-US" sz="1500" dirty="0" err="1">
                <a:latin typeface="Courier New"/>
                <a:ea typeface="Times New Roman"/>
                <a:cs typeface="Times New Roman"/>
              </a:rPr>
              <a:t>iostream</a:t>
            </a:r>
            <a:r>
              <a:rPr lang="en-US" sz="1500" dirty="0">
                <a:latin typeface="Courier New"/>
                <a:ea typeface="Times New Roman"/>
                <a:cs typeface="Times New Roman"/>
              </a:rPr>
              <a:t>&gt; </a:t>
            </a:r>
            <a:endParaRPr lang="en-US" sz="1500" dirty="0">
              <a:latin typeface="Times New Roman"/>
              <a:ea typeface="Times New Roman"/>
            </a:endParaRPr>
          </a:p>
          <a:p>
            <a:pPr marL="0" lvl="1" indent="0">
              <a:spcBef>
                <a:spcPts val="0"/>
              </a:spcBef>
              <a:buNone/>
            </a:pPr>
            <a:r>
              <a:rPr lang="en-US" sz="1500" dirty="0">
                <a:latin typeface="Courier New"/>
                <a:ea typeface="Times New Roman"/>
                <a:cs typeface="Times New Roman"/>
              </a:rPr>
              <a:t>using namespace </a:t>
            </a:r>
            <a:r>
              <a:rPr lang="en-US" sz="1500" dirty="0" err="1">
                <a:latin typeface="Courier New"/>
                <a:ea typeface="Times New Roman"/>
                <a:cs typeface="Times New Roman"/>
              </a:rPr>
              <a:t>std</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pPr>
            <a:r>
              <a:rPr lang="en-US" sz="1500" dirty="0">
                <a:latin typeface="Courier New"/>
                <a:ea typeface="Times New Roman"/>
                <a:cs typeface="Times New Roman"/>
              </a:rPr>
              <a:t>void testing(</a:t>
            </a:r>
            <a:r>
              <a:rPr lang="en-US" sz="1500" dirty="0" err="1">
                <a:latin typeface="Courier New"/>
                <a:ea typeface="Times New Roman"/>
                <a:cs typeface="Times New Roman"/>
              </a:rPr>
              <a:t>int</a:t>
            </a:r>
            <a:r>
              <a:rPr lang="en-US" sz="1500" dirty="0">
                <a:latin typeface="Courier New"/>
                <a:ea typeface="Times New Roman"/>
                <a:cs typeface="Times New Roman"/>
              </a:rPr>
              <a:t>, </a:t>
            </a:r>
            <a:r>
              <a:rPr lang="en-US" sz="1500" dirty="0" err="1">
                <a:latin typeface="Courier New"/>
                <a:ea typeface="Times New Roman"/>
                <a:cs typeface="Times New Roman"/>
              </a:rPr>
              <a:t>int</a:t>
            </a:r>
            <a:r>
              <a:rPr lang="en-US" sz="1500" dirty="0">
                <a:latin typeface="Courier New"/>
                <a:ea typeface="Times New Roman"/>
                <a:cs typeface="Times New Roman"/>
              </a:rPr>
              <a:t>&amp;);</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err="1">
                <a:latin typeface="Courier New"/>
                <a:ea typeface="Times New Roman"/>
                <a:cs typeface="Times New Roman"/>
              </a:rPr>
              <a:t>int</a:t>
            </a:r>
            <a:r>
              <a:rPr lang="en-US" sz="1500" dirty="0">
                <a:latin typeface="Courier New"/>
                <a:ea typeface="Times New Roman"/>
                <a:cs typeface="Times New Roman"/>
              </a:rPr>
              <a:t> main(){</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a:t>
            </a:r>
            <a:r>
              <a:rPr lang="en-US" sz="1500" dirty="0" err="1">
                <a:latin typeface="Courier New"/>
                <a:ea typeface="Times New Roman"/>
                <a:cs typeface="Times New Roman"/>
              </a:rPr>
              <a:t>int</a:t>
            </a:r>
            <a:r>
              <a:rPr lang="en-US" sz="1500" dirty="0">
                <a:latin typeface="Courier New"/>
                <a:ea typeface="Times New Roman"/>
                <a:cs typeface="Times New Roman"/>
              </a:rPr>
              <a:t> a = 22, b = 33;</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a:t>
            </a:r>
            <a:r>
              <a:rPr lang="en-US" sz="1500" dirty="0" err="1">
                <a:latin typeface="Courier New"/>
                <a:ea typeface="Times New Roman"/>
                <a:cs typeface="Times New Roman"/>
              </a:rPr>
              <a:t>cout</a:t>
            </a:r>
            <a:r>
              <a:rPr lang="en-US" sz="1500" dirty="0">
                <a:latin typeface="Courier New"/>
                <a:ea typeface="Times New Roman"/>
                <a:cs typeface="Times New Roman"/>
              </a:rPr>
              <a:t> &lt;&lt; "A=  " &lt;&lt; a &lt;&lt; </a:t>
            </a:r>
            <a:r>
              <a:rPr lang="en-US" sz="1500" dirty="0" err="1">
                <a:latin typeface="Courier New"/>
                <a:ea typeface="Times New Roman"/>
                <a:cs typeface="Times New Roman"/>
              </a:rPr>
              <a:t>endl</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&lt;&lt;"B=  " &lt;&lt; b &lt;&lt; </a:t>
            </a:r>
            <a:r>
              <a:rPr lang="en-US" sz="1500" dirty="0" err="1">
                <a:latin typeface="Courier New"/>
                <a:ea typeface="Times New Roman"/>
                <a:cs typeface="Times New Roman"/>
              </a:rPr>
              <a:t>endl</a:t>
            </a:r>
            <a:r>
              <a:rPr lang="en-US" sz="1500" dirty="0">
                <a:latin typeface="Courier New"/>
                <a:ea typeface="Times New Roman"/>
                <a:cs typeface="Times New Roman"/>
              </a:rPr>
              <a:t> &lt;&lt; </a:t>
            </a:r>
            <a:r>
              <a:rPr lang="en-US" sz="1500" dirty="0" err="1">
                <a:latin typeface="Courier New"/>
                <a:ea typeface="Times New Roman"/>
                <a:cs typeface="Times New Roman"/>
              </a:rPr>
              <a:t>endl</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testing(</a:t>
            </a:r>
            <a:r>
              <a:rPr lang="en-US" sz="1500" dirty="0" err="1">
                <a:latin typeface="Courier New"/>
                <a:ea typeface="Times New Roman"/>
                <a:cs typeface="Times New Roman"/>
              </a:rPr>
              <a:t>a,b</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a:t>
            </a:r>
            <a:r>
              <a:rPr lang="en-US" sz="1500" dirty="0" err="1">
                <a:latin typeface="Courier New"/>
                <a:ea typeface="Times New Roman"/>
                <a:cs typeface="Times New Roman"/>
              </a:rPr>
              <a:t>cout</a:t>
            </a:r>
            <a:r>
              <a:rPr lang="en-US" sz="1500" dirty="0">
                <a:latin typeface="Courier New"/>
                <a:ea typeface="Times New Roman"/>
                <a:cs typeface="Times New Roman"/>
              </a:rPr>
              <a:t> &lt;&lt; "A=  " &lt;&lt; a &lt;&lt; </a:t>
            </a:r>
            <a:r>
              <a:rPr lang="en-US" sz="1500" dirty="0" err="1">
                <a:latin typeface="Courier New"/>
                <a:ea typeface="Times New Roman"/>
                <a:cs typeface="Times New Roman"/>
              </a:rPr>
              <a:t>endl</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&lt;&lt;"B=  " &lt;&lt; b &lt;&lt; </a:t>
            </a:r>
            <a:r>
              <a:rPr lang="en-US" sz="1500" dirty="0" err="1">
                <a:latin typeface="Courier New"/>
                <a:ea typeface="Times New Roman"/>
                <a:cs typeface="Times New Roman"/>
              </a:rPr>
              <a:t>endl</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return 0;</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void testing (</a:t>
            </a:r>
            <a:r>
              <a:rPr lang="en-US" sz="1500" dirty="0" err="1">
                <a:latin typeface="Courier New"/>
                <a:ea typeface="Times New Roman"/>
                <a:cs typeface="Times New Roman"/>
              </a:rPr>
              <a:t>int</a:t>
            </a:r>
            <a:r>
              <a:rPr lang="en-US" sz="1500" dirty="0">
                <a:latin typeface="Courier New"/>
                <a:ea typeface="Times New Roman"/>
                <a:cs typeface="Times New Roman"/>
              </a:rPr>
              <a:t> x, </a:t>
            </a:r>
            <a:r>
              <a:rPr lang="en-US" sz="1500" dirty="0" err="1">
                <a:latin typeface="Courier New"/>
                <a:ea typeface="Times New Roman"/>
                <a:cs typeface="Times New Roman"/>
              </a:rPr>
              <a:t>int</a:t>
            </a:r>
            <a:r>
              <a:rPr lang="en-US" sz="1500" dirty="0">
                <a:latin typeface="Courier New"/>
                <a:ea typeface="Times New Roman"/>
                <a:cs typeface="Times New Roman"/>
              </a:rPr>
              <a:t> &amp;y) {</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	x = 88; y = 99;</a:t>
            </a:r>
            <a:endParaRPr lang="en-US" sz="1500" dirty="0">
              <a:latin typeface="Times New Roman"/>
              <a:ea typeface="Times New Roman"/>
            </a:endParaRPr>
          </a:p>
          <a:p>
            <a:pPr marL="0" lvl="1" indent="0">
              <a:spcBef>
                <a:spcPts val="0"/>
              </a:spcBef>
              <a:buNone/>
              <a:tabLst>
                <a:tab pos="228600" algn="l"/>
                <a:tab pos="457200" algn="l"/>
                <a:tab pos="685800" algn="l"/>
              </a:tabLst>
            </a:pPr>
            <a:r>
              <a:rPr lang="en-US" sz="1500" dirty="0">
                <a:latin typeface="Courier New"/>
                <a:ea typeface="Times New Roman"/>
                <a:cs typeface="Times New Roman"/>
              </a:rPr>
              <a:t>}</a:t>
            </a:r>
            <a:endParaRPr lang="en-US" sz="1500" dirty="0">
              <a:effectLst/>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13</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7340" y="3657600"/>
            <a:ext cx="2743200"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2902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p:txBody>
          <a:bodyPr>
            <a:normAutofit lnSpcReduction="10000"/>
          </a:bodyPr>
          <a:lstStyle/>
          <a:p>
            <a:r>
              <a:rPr lang="en-US" dirty="0"/>
              <a:t>Play computer – Exercise #1:</a:t>
            </a:r>
          </a:p>
          <a:p>
            <a:endParaRPr lang="en-US" dirty="0"/>
          </a:p>
          <a:p>
            <a:pPr marL="0" lvl="1" indent="0">
              <a:spcBef>
                <a:spcPts val="0"/>
              </a:spcBef>
              <a:buNone/>
            </a:pPr>
            <a:r>
              <a:rPr lang="en-US" sz="1400" dirty="0">
                <a:latin typeface="Courier New"/>
                <a:ea typeface="Times New Roman"/>
                <a:cs typeface="Times New Roman"/>
              </a:rPr>
              <a:t>#include &lt;</a:t>
            </a:r>
            <a:r>
              <a:rPr lang="en-US" sz="1400" dirty="0" err="1">
                <a:latin typeface="Courier New"/>
                <a:ea typeface="Times New Roman"/>
                <a:cs typeface="Times New Roman"/>
              </a:rPr>
              <a:t>iostream</a:t>
            </a:r>
            <a:r>
              <a:rPr lang="en-US" sz="1400" dirty="0">
                <a:latin typeface="Courier New"/>
                <a:ea typeface="Times New Roman"/>
                <a:cs typeface="Times New Roman"/>
              </a:rPr>
              <a:t>&gt;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void fun (</a:t>
            </a:r>
            <a:r>
              <a:rPr lang="en-US" sz="1400" dirty="0" err="1">
                <a:latin typeface="Courier New"/>
                <a:ea typeface="Times New Roman"/>
                <a:cs typeface="Times New Roman"/>
              </a:rPr>
              <a:t>int</a:t>
            </a:r>
            <a:r>
              <a:rPr lang="en-US" sz="1400" dirty="0">
                <a:latin typeface="Courier New"/>
                <a:ea typeface="Times New Roman"/>
                <a:cs typeface="Times New Roman"/>
              </a:rPr>
              <a:t>&amp;, </a:t>
            </a:r>
            <a:r>
              <a:rPr lang="en-US" sz="1400" dirty="0" err="1">
                <a:latin typeface="Courier New"/>
                <a:ea typeface="Times New Roman"/>
                <a:cs typeface="Times New Roman"/>
              </a:rPr>
              <a:t>int</a:t>
            </a:r>
            <a:r>
              <a:rPr lang="en-US" sz="1400" dirty="0">
                <a:latin typeface="Courier New"/>
                <a:ea typeface="Times New Roman"/>
                <a:cs typeface="Times New Roman"/>
              </a:rPr>
              <a:t>&amp;, </a:t>
            </a:r>
            <a:r>
              <a:rPr lang="en-US" sz="1400" dirty="0" err="1">
                <a:latin typeface="Courier New"/>
                <a:ea typeface="Times New Roman"/>
                <a:cs typeface="Times New Roman"/>
              </a:rPr>
              <a:t>int</a:t>
            </a:r>
            <a:r>
              <a:rPr lang="en-US" sz="1400" dirty="0">
                <a:latin typeface="Courier New"/>
                <a:ea typeface="Times New Roman"/>
                <a:cs typeface="Times New Roman"/>
              </a:rPr>
              <a:t>&amp;);</a:t>
            </a:r>
            <a:endParaRPr lang="en-US" sz="1400" dirty="0">
              <a:latin typeface="Times New Roman"/>
              <a:ea typeface="Times New Roman"/>
            </a:endParaRPr>
          </a:p>
          <a:p>
            <a:pPr marL="0" lvl="1" indent="0">
              <a:spcBef>
                <a:spcPts val="0"/>
              </a:spcBef>
              <a:buNone/>
            </a:pPr>
            <a:r>
              <a:rPr lang="en-US" sz="1400" dirty="0" err="1">
                <a:latin typeface="Courier New"/>
                <a:ea typeface="Times New Roman"/>
                <a:cs typeface="Times New Roman"/>
              </a:rPr>
              <a:t>int</a:t>
            </a:r>
            <a:r>
              <a:rPr lang="en-US" sz="1400" dirty="0">
                <a:latin typeface="Courier New"/>
                <a:ea typeface="Times New Roman"/>
                <a:cs typeface="Times New Roman"/>
              </a:rPr>
              <a:t> main(){</a:t>
            </a:r>
            <a:endParaRPr lang="en-US" sz="1400" dirty="0">
              <a:latin typeface="Times New Roman"/>
              <a:ea typeface="Times New Roman"/>
            </a:endParaRPr>
          </a:p>
          <a:p>
            <a:pPr marL="0" lvl="1" indent="0">
              <a:spcBef>
                <a:spcPts val="0"/>
              </a:spcBef>
              <a:buNone/>
            </a:pPr>
            <a:r>
              <a:rPr lang="en-US" sz="1400" dirty="0" err="1">
                <a:latin typeface="Courier New"/>
                <a:ea typeface="Times New Roman"/>
                <a:cs typeface="Times New Roman"/>
              </a:rPr>
              <a:t>int</a:t>
            </a:r>
            <a:r>
              <a:rPr lang="en-US" sz="1400" dirty="0">
                <a:latin typeface="Courier New"/>
                <a:ea typeface="Times New Roman"/>
                <a:cs typeface="Times New Roman"/>
              </a:rPr>
              <a:t> a, b, c;</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 = 27; b = 10; c = 3;</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fun (a, 9, </a:t>
            </a:r>
            <a:r>
              <a:rPr lang="en-US" sz="1400" dirty="0" err="1">
                <a:latin typeface="Courier New"/>
                <a:ea typeface="Times New Roman"/>
                <a:cs typeface="Times New Roman"/>
              </a:rPr>
              <a:t>b+c</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err="1">
                <a:latin typeface="Courier New"/>
                <a:ea typeface="Times New Roman"/>
                <a:cs typeface="Times New Roman"/>
              </a:rPr>
              <a:t>cout</a:t>
            </a:r>
            <a:r>
              <a:rPr lang="en-US" sz="1400" dirty="0">
                <a:latin typeface="Courier New"/>
                <a:ea typeface="Times New Roman"/>
                <a:cs typeface="Times New Roman"/>
              </a:rPr>
              <a:t> &lt;&lt; a;</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return 0;</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fun (</a:t>
            </a:r>
            <a:r>
              <a:rPr lang="en-US" sz="1400" dirty="0" err="1">
                <a:latin typeface="Courier New"/>
                <a:ea typeface="Times New Roman"/>
                <a:cs typeface="Times New Roman"/>
              </a:rPr>
              <a:t>int</a:t>
            </a:r>
            <a:r>
              <a:rPr lang="en-US" sz="1400" dirty="0">
                <a:latin typeface="Courier New"/>
                <a:ea typeface="Times New Roman"/>
                <a:cs typeface="Times New Roman"/>
              </a:rPr>
              <a:t> &amp;x, </a:t>
            </a:r>
            <a:r>
              <a:rPr lang="en-US" sz="1400" dirty="0" err="1">
                <a:latin typeface="Courier New"/>
                <a:ea typeface="Times New Roman"/>
                <a:cs typeface="Times New Roman"/>
              </a:rPr>
              <a:t>int</a:t>
            </a:r>
            <a:r>
              <a:rPr lang="en-US" sz="1400" dirty="0">
                <a:latin typeface="Courier New"/>
                <a:ea typeface="Times New Roman"/>
                <a:cs typeface="Times New Roman"/>
              </a:rPr>
              <a:t> &amp;y, </a:t>
            </a:r>
            <a:r>
              <a:rPr lang="en-US" sz="1400" dirty="0" err="1">
                <a:latin typeface="Courier New"/>
                <a:ea typeface="Times New Roman"/>
                <a:cs typeface="Times New Roman"/>
              </a:rPr>
              <a:t>int</a:t>
            </a:r>
            <a:r>
              <a:rPr lang="en-US" sz="1400" dirty="0">
                <a:latin typeface="Courier New"/>
                <a:ea typeface="Times New Roman"/>
                <a:cs typeface="Times New Roman"/>
              </a:rPr>
              <a:t> &amp;z){</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x = x + y + z;</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14</a:t>
            </a:fld>
            <a:endParaRPr lang="en-US"/>
          </a:p>
        </p:txBody>
      </p:sp>
    </p:spTree>
    <p:extLst>
      <p:ext uri="{BB962C8B-B14F-4D97-AF65-F5344CB8AC3E}">
        <p14:creationId xmlns:p14="http://schemas.microsoft.com/office/powerpoint/2010/main" val="2014421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p:txBody>
          <a:bodyPr>
            <a:normAutofit/>
          </a:bodyPr>
          <a:lstStyle/>
          <a:p>
            <a:r>
              <a:rPr lang="en-US" dirty="0"/>
              <a:t>Play computer – Exercise #1.  Here we are passing by reference.</a:t>
            </a:r>
          </a:p>
          <a:p>
            <a:endParaRPr lang="en-US" dirty="0"/>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15</a:t>
            </a:fld>
            <a:endParaRPr lang="en-US"/>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6418" y="2515976"/>
            <a:ext cx="5491163"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525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p:txBody>
          <a:bodyPr>
            <a:normAutofit lnSpcReduction="10000"/>
          </a:bodyPr>
          <a:lstStyle/>
          <a:p>
            <a:r>
              <a:rPr lang="en-US" dirty="0"/>
              <a:t>Play computer – Exercise #2:</a:t>
            </a:r>
          </a:p>
          <a:p>
            <a:endParaRPr lang="en-US" dirty="0"/>
          </a:p>
          <a:p>
            <a:pPr marL="0" lvl="1" indent="0">
              <a:spcBef>
                <a:spcPts val="0"/>
              </a:spcBef>
              <a:buNone/>
            </a:pPr>
            <a:r>
              <a:rPr lang="en-US" sz="1400" dirty="0">
                <a:latin typeface="Courier New"/>
                <a:ea typeface="Times New Roman"/>
                <a:cs typeface="Times New Roman"/>
              </a:rPr>
              <a:t>#include &lt;</a:t>
            </a:r>
            <a:r>
              <a:rPr lang="en-US" sz="1400" dirty="0" err="1">
                <a:latin typeface="Courier New"/>
                <a:ea typeface="Times New Roman"/>
                <a:cs typeface="Times New Roman"/>
              </a:rPr>
              <a:t>iostream</a:t>
            </a:r>
            <a:r>
              <a:rPr lang="en-US" sz="1400" dirty="0">
                <a:latin typeface="Courier New"/>
                <a:ea typeface="Times New Roman"/>
                <a:cs typeface="Times New Roman"/>
              </a:rPr>
              <a:t>&gt;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void fun (</a:t>
            </a:r>
            <a:r>
              <a:rPr lang="en-US" sz="1400" dirty="0" err="1">
                <a:latin typeface="Courier New"/>
                <a:ea typeface="Times New Roman"/>
                <a:cs typeface="Times New Roman"/>
              </a:rPr>
              <a:t>int</a:t>
            </a:r>
            <a:r>
              <a:rPr lang="en-US" sz="1400" dirty="0">
                <a:latin typeface="Courier New"/>
                <a:ea typeface="Times New Roman"/>
                <a:cs typeface="Times New Roman"/>
              </a:rPr>
              <a:t>, </a:t>
            </a:r>
            <a:r>
              <a:rPr lang="en-US" sz="1400" dirty="0" err="1">
                <a:latin typeface="Courier New"/>
                <a:ea typeface="Times New Roman"/>
                <a:cs typeface="Times New Roman"/>
              </a:rPr>
              <a:t>int</a:t>
            </a:r>
            <a:r>
              <a:rPr lang="en-US" sz="1400" dirty="0">
                <a:latin typeface="Courier New"/>
                <a:ea typeface="Times New Roman"/>
                <a:cs typeface="Times New Roman"/>
              </a:rPr>
              <a:t>, </a:t>
            </a:r>
            <a:r>
              <a:rPr lang="en-US" sz="1400" dirty="0" err="1">
                <a:latin typeface="Courier New"/>
                <a:ea typeface="Times New Roman"/>
                <a:cs typeface="Times New Roman"/>
              </a:rPr>
              <a:t>int</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err="1">
                <a:latin typeface="Courier New"/>
                <a:ea typeface="Times New Roman"/>
                <a:cs typeface="Times New Roman"/>
              </a:rPr>
              <a:t>int</a:t>
            </a:r>
            <a:r>
              <a:rPr lang="en-US" sz="1400" dirty="0">
                <a:latin typeface="Courier New"/>
                <a:ea typeface="Times New Roman"/>
                <a:cs typeface="Times New Roman"/>
              </a:rPr>
              <a:t> main(){</a:t>
            </a:r>
            <a:endParaRPr lang="en-US" sz="1400" dirty="0">
              <a:latin typeface="Times New Roman"/>
              <a:ea typeface="Times New Roman"/>
            </a:endParaRPr>
          </a:p>
          <a:p>
            <a:pPr marL="0" lvl="1" indent="0">
              <a:spcBef>
                <a:spcPts val="0"/>
              </a:spcBef>
              <a:buNone/>
            </a:pPr>
            <a:r>
              <a:rPr lang="en-US" sz="1400" dirty="0" err="1">
                <a:latin typeface="Courier New"/>
                <a:ea typeface="Times New Roman"/>
                <a:cs typeface="Times New Roman"/>
              </a:rPr>
              <a:t>int</a:t>
            </a:r>
            <a:r>
              <a:rPr lang="en-US" sz="1400" dirty="0">
                <a:latin typeface="Courier New"/>
                <a:ea typeface="Times New Roman"/>
                <a:cs typeface="Times New Roman"/>
              </a:rPr>
              <a:t> a, b, c;</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 = 27; b = 10; c = 3;</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fun (a, 9, </a:t>
            </a:r>
            <a:r>
              <a:rPr lang="en-US" sz="1400" dirty="0" err="1">
                <a:latin typeface="Courier New"/>
                <a:ea typeface="Times New Roman"/>
                <a:cs typeface="Times New Roman"/>
              </a:rPr>
              <a:t>b+c</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err="1">
                <a:latin typeface="Courier New"/>
                <a:ea typeface="Times New Roman"/>
                <a:cs typeface="Times New Roman"/>
              </a:rPr>
              <a:t>cout</a:t>
            </a:r>
            <a:r>
              <a:rPr lang="en-US" sz="1400" dirty="0">
                <a:latin typeface="Courier New"/>
                <a:ea typeface="Times New Roman"/>
                <a:cs typeface="Times New Roman"/>
              </a:rPr>
              <a:t> &lt;&lt; a;</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return 0;</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fun (</a:t>
            </a:r>
            <a:r>
              <a:rPr lang="en-US" sz="1400" dirty="0" err="1">
                <a:latin typeface="Courier New"/>
                <a:ea typeface="Times New Roman"/>
                <a:cs typeface="Times New Roman"/>
              </a:rPr>
              <a:t>int</a:t>
            </a:r>
            <a:r>
              <a:rPr lang="en-US" sz="1400" dirty="0">
                <a:latin typeface="Courier New"/>
                <a:ea typeface="Times New Roman"/>
                <a:cs typeface="Times New Roman"/>
              </a:rPr>
              <a:t> x, </a:t>
            </a:r>
            <a:r>
              <a:rPr lang="en-US" sz="1400" dirty="0" err="1">
                <a:latin typeface="Courier New"/>
                <a:ea typeface="Times New Roman"/>
                <a:cs typeface="Times New Roman"/>
              </a:rPr>
              <a:t>int</a:t>
            </a:r>
            <a:r>
              <a:rPr lang="en-US" sz="1400" dirty="0">
                <a:latin typeface="Courier New"/>
                <a:ea typeface="Times New Roman"/>
                <a:cs typeface="Times New Roman"/>
              </a:rPr>
              <a:t> y, </a:t>
            </a:r>
            <a:r>
              <a:rPr lang="en-US" sz="1400" dirty="0" err="1">
                <a:latin typeface="Courier New"/>
                <a:ea typeface="Times New Roman"/>
                <a:cs typeface="Times New Roman"/>
              </a:rPr>
              <a:t>int</a:t>
            </a:r>
            <a:r>
              <a:rPr lang="en-US" sz="1400" dirty="0">
                <a:latin typeface="Courier New"/>
                <a:ea typeface="Times New Roman"/>
                <a:cs typeface="Times New Roman"/>
              </a:rPr>
              <a:t> z){</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x = x + y + z;</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16</a:t>
            </a:fld>
            <a:endParaRPr lang="en-US"/>
          </a:p>
        </p:txBody>
      </p:sp>
    </p:spTree>
    <p:extLst>
      <p:ext uri="{BB962C8B-B14F-4D97-AF65-F5344CB8AC3E}">
        <p14:creationId xmlns:p14="http://schemas.microsoft.com/office/powerpoint/2010/main" val="138804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p:txBody>
          <a:bodyPr>
            <a:normAutofit/>
          </a:bodyPr>
          <a:lstStyle/>
          <a:p>
            <a:r>
              <a:rPr lang="en-US" dirty="0"/>
              <a:t>Play computer – Exercise #2. Here we are passing by value.</a:t>
            </a:r>
          </a:p>
          <a:p>
            <a:endParaRPr lang="en-US" dirty="0"/>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17</a:t>
            </a:fld>
            <a:endParaRPr lang="en-US"/>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6418" y="2590800"/>
            <a:ext cx="5491163"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075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p:txBody>
          <a:bodyPr/>
          <a:lstStyle/>
          <a:p>
            <a:r>
              <a:rPr lang="en-US" dirty="0"/>
              <a:t>Overview</a:t>
            </a:r>
          </a:p>
          <a:p>
            <a:endParaRPr lang="en-US" dirty="0"/>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18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944676525"/>
              </p:ext>
            </p:extLst>
          </p:nvPr>
        </p:nvGraphicFramePr>
        <p:xfrm>
          <a:off x="1676400" y="2523675"/>
          <a:ext cx="6096000" cy="2667477"/>
        </p:xfrm>
        <a:graphic>
          <a:graphicData uri="http://schemas.openxmlformats.org/drawingml/2006/table">
            <a:tbl>
              <a:tblPr>
                <a:tableStyleId>{69C7853C-536D-4A76-A0AE-DD22124D55A5}</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66748">
                <a:tc>
                  <a:txBody>
                    <a:bodyPr/>
                    <a:lstStyle/>
                    <a:p>
                      <a:pPr marL="0" marR="0" algn="ctr">
                        <a:spcBef>
                          <a:spcPts val="0"/>
                        </a:spcBef>
                        <a:spcAft>
                          <a:spcPts val="0"/>
                        </a:spcAft>
                      </a:pPr>
                      <a:r>
                        <a:rPr lang="en-US" sz="1200" u="sng" dirty="0">
                          <a:effectLst/>
                        </a:rPr>
                        <a:t>Passing by Value</a:t>
                      </a:r>
                      <a:endParaRPr lang="en-US" sz="11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u="sng">
                          <a:effectLst/>
                        </a:rPr>
                        <a:t>Passing by Reference</a:t>
                      </a:r>
                      <a:endParaRPr lang="en-US" sz="11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266748">
                <a:tc>
                  <a:txBody>
                    <a:bodyPr/>
                    <a:lstStyle/>
                    <a:p>
                      <a:pPr marL="0" marR="0">
                        <a:spcBef>
                          <a:spcPts val="0"/>
                        </a:spcBef>
                        <a:spcAft>
                          <a:spcPts val="0"/>
                        </a:spcAft>
                      </a:pPr>
                      <a:r>
                        <a:rPr lang="en-US" sz="1200">
                          <a:effectLst/>
                        </a:rPr>
                        <a:t>int x;</a:t>
                      </a:r>
                      <a:endParaRPr lang="en-US" sz="11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int &amp;x;</a:t>
                      </a:r>
                      <a:endParaRPr lang="en-US" sz="11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266748">
                <a:tc>
                  <a:txBody>
                    <a:bodyPr/>
                    <a:lstStyle/>
                    <a:p>
                      <a:pPr marL="0" marR="0">
                        <a:spcBef>
                          <a:spcPts val="0"/>
                        </a:spcBef>
                        <a:spcAft>
                          <a:spcPts val="0"/>
                        </a:spcAft>
                      </a:pPr>
                      <a:r>
                        <a:rPr lang="en-US" sz="1200">
                          <a:effectLst/>
                        </a:rPr>
                        <a:t>Formal parameter is a local variable</a:t>
                      </a:r>
                      <a:endParaRPr lang="en-US" sz="11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Formal parameter is a local reference</a:t>
                      </a:r>
                      <a:endParaRPr lang="en-US" sz="11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533495">
                <a:tc>
                  <a:txBody>
                    <a:bodyPr/>
                    <a:lstStyle/>
                    <a:p>
                      <a:pPr marL="0" marR="0">
                        <a:spcBef>
                          <a:spcPts val="0"/>
                        </a:spcBef>
                        <a:spcAft>
                          <a:spcPts val="0"/>
                        </a:spcAft>
                      </a:pPr>
                      <a:r>
                        <a:rPr lang="en-US" sz="1200">
                          <a:effectLst/>
                        </a:rPr>
                        <a:t>Formal parameter is a duplicate of the actual parameter</a:t>
                      </a:r>
                      <a:endParaRPr lang="en-US" sz="11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Formal parameter is a synonym for the actual parameter</a:t>
                      </a:r>
                      <a:endParaRPr lang="en-US" sz="11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533495">
                <a:tc>
                  <a:txBody>
                    <a:bodyPr/>
                    <a:lstStyle/>
                    <a:p>
                      <a:pPr marL="0" marR="0">
                        <a:spcBef>
                          <a:spcPts val="0"/>
                        </a:spcBef>
                        <a:spcAft>
                          <a:spcPts val="0"/>
                        </a:spcAft>
                      </a:pPr>
                      <a:r>
                        <a:rPr lang="en-US" sz="1200">
                          <a:effectLst/>
                        </a:rPr>
                        <a:t>Formal parameter cannot change the actual parameter</a:t>
                      </a:r>
                      <a:endParaRPr lang="en-US" sz="11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Formal parameter can change the actual parameter</a:t>
                      </a:r>
                      <a:endParaRPr lang="en-US" sz="11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533495">
                <a:tc>
                  <a:txBody>
                    <a:bodyPr/>
                    <a:lstStyle/>
                    <a:p>
                      <a:pPr marL="0" marR="0">
                        <a:spcBef>
                          <a:spcPts val="0"/>
                        </a:spcBef>
                        <a:spcAft>
                          <a:spcPts val="0"/>
                        </a:spcAft>
                      </a:pPr>
                      <a:r>
                        <a:rPr lang="en-US" sz="1200">
                          <a:effectLst/>
                        </a:rPr>
                        <a:t>Actual parameter may be constant, variable, or expression</a:t>
                      </a:r>
                      <a:endParaRPr lang="en-US" sz="11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Actual parameter must be a variable</a:t>
                      </a:r>
                      <a:endParaRPr lang="en-US" sz="11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266748">
                <a:tc>
                  <a:txBody>
                    <a:bodyPr/>
                    <a:lstStyle/>
                    <a:p>
                      <a:pPr marL="0" marR="0">
                        <a:spcBef>
                          <a:spcPts val="0"/>
                        </a:spcBef>
                        <a:spcAft>
                          <a:spcPts val="0"/>
                        </a:spcAft>
                      </a:pPr>
                      <a:r>
                        <a:rPr lang="en-US" sz="1200">
                          <a:effectLst/>
                        </a:rPr>
                        <a:t>Actual parameter is read-only</a:t>
                      </a:r>
                      <a:endParaRPr lang="en-US" sz="11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Actual parameter is read-write</a:t>
                      </a:r>
                      <a:endParaRPr lang="en-US" sz="11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6095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and Data</a:t>
            </a:r>
          </a:p>
        </p:txBody>
      </p:sp>
      <p:sp>
        <p:nvSpPr>
          <p:cNvPr id="3" name="Content Placeholder 2"/>
          <p:cNvSpPr>
            <a:spLocks noGrp="1"/>
          </p:cNvSpPr>
          <p:nvPr>
            <p:ph idx="1"/>
          </p:nvPr>
        </p:nvSpPr>
        <p:spPr/>
        <p:txBody>
          <a:bodyPr>
            <a:noAutofit/>
          </a:bodyPr>
          <a:lstStyle/>
          <a:p>
            <a:pPr marL="3175" indent="4763"/>
            <a:r>
              <a:rPr lang="en-US" sz="1800" dirty="0"/>
              <a:t>When writing a program in modules – </a:t>
            </a:r>
            <a:r>
              <a:rPr lang="en-US" sz="1800" i="1" dirty="0"/>
              <a:t>functions</a:t>
            </a:r>
            <a:r>
              <a:rPr lang="en-US" sz="1800" dirty="0"/>
              <a:t> – there are several ways in which we deal with data, depending on our needs. Some issues:</a:t>
            </a:r>
          </a:p>
          <a:p>
            <a:pPr lvl="2"/>
            <a:r>
              <a:rPr lang="en-US" sz="1800" dirty="0"/>
              <a:t>Data may be required by the function, an input value much like </a:t>
            </a:r>
            <a:r>
              <a:rPr lang="en-US" sz="1800" i="1" dirty="0"/>
              <a:t>f(x) </a:t>
            </a:r>
            <a:r>
              <a:rPr lang="en-US" sz="1800" dirty="0"/>
              <a:t>in math.</a:t>
            </a:r>
          </a:p>
          <a:p>
            <a:pPr lvl="2"/>
            <a:r>
              <a:rPr lang="en-US" sz="1800" dirty="0"/>
              <a:t>The function may compute a value that must be returned back to the point of call, again, much like a mathematical function, </a:t>
            </a:r>
            <a:r>
              <a:rPr lang="en-US" sz="1800" i="1" dirty="0"/>
              <a:t>y=f(x)</a:t>
            </a:r>
            <a:r>
              <a:rPr lang="en-US" sz="1800" dirty="0"/>
              <a:t>.</a:t>
            </a:r>
          </a:p>
          <a:p>
            <a:pPr lvl="2"/>
            <a:r>
              <a:rPr lang="en-US" sz="1800" dirty="0"/>
              <a:t>The function may have more than one data value to return to the point of call – or none at all.</a:t>
            </a:r>
          </a:p>
          <a:p>
            <a:pPr lvl="2"/>
            <a:r>
              <a:rPr lang="en-US" sz="1800" dirty="0"/>
              <a:t>The function may only use certain data items locally.</a:t>
            </a:r>
          </a:p>
          <a:p>
            <a:pPr lvl="2"/>
            <a:r>
              <a:rPr lang="en-US" sz="1800" dirty="0"/>
              <a:t>The function may be required to change the values of data used elsewhere in the program.</a:t>
            </a:r>
          </a:p>
          <a:p>
            <a:endParaRPr lang="en-US" sz="1400" dirty="0"/>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2</a:t>
            </a:fld>
            <a:endParaRPr lang="en-US"/>
          </a:p>
        </p:txBody>
      </p:sp>
    </p:spTree>
    <p:extLst>
      <p:ext uri="{BB962C8B-B14F-4D97-AF65-F5344CB8AC3E}">
        <p14:creationId xmlns:p14="http://schemas.microsoft.com/office/powerpoint/2010/main" val="445901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and local variables</a:t>
            </a:r>
          </a:p>
        </p:txBody>
      </p:sp>
      <p:sp>
        <p:nvSpPr>
          <p:cNvPr id="3" name="Content Placeholder 2"/>
          <p:cNvSpPr>
            <a:spLocks noGrp="1"/>
          </p:cNvSpPr>
          <p:nvPr>
            <p:ph idx="1"/>
          </p:nvPr>
        </p:nvSpPr>
        <p:spPr>
          <a:xfrm>
            <a:off x="822960" y="1737360"/>
            <a:ext cx="7520940" cy="4053840"/>
          </a:xfrm>
        </p:spPr>
        <p:txBody>
          <a:bodyPr>
            <a:normAutofit fontScale="55000" lnSpcReduction="20000"/>
          </a:bodyPr>
          <a:lstStyle/>
          <a:p>
            <a:r>
              <a:rPr lang="en-US" sz="2600" i="1" dirty="0"/>
              <a:t>Global</a:t>
            </a:r>
            <a:r>
              <a:rPr lang="en-US" sz="2600" dirty="0"/>
              <a:t> variables – a.k.a. </a:t>
            </a:r>
            <a:r>
              <a:rPr lang="en-US" sz="2600" i="1" dirty="0"/>
              <a:t>external</a:t>
            </a:r>
            <a:r>
              <a:rPr lang="en-US" sz="2600" dirty="0"/>
              <a:t> variables – are accessible throughout all the functions in the program.</a:t>
            </a:r>
          </a:p>
          <a:p>
            <a:r>
              <a:rPr lang="en-US" sz="2600" i="1" dirty="0"/>
              <a:t>Local</a:t>
            </a:r>
            <a:r>
              <a:rPr lang="en-US" sz="2600" dirty="0"/>
              <a:t> variables – a.k.a. </a:t>
            </a:r>
            <a:r>
              <a:rPr lang="en-US" sz="2600" i="1" dirty="0"/>
              <a:t>automatic</a:t>
            </a:r>
            <a:r>
              <a:rPr lang="en-US" sz="2600" dirty="0"/>
              <a:t> variables – are accessible only within the function (or other program module) in which they are declared.</a:t>
            </a:r>
          </a:p>
          <a:p>
            <a:pPr marL="0" lvl="1" indent="0">
              <a:spcBef>
                <a:spcPts val="0"/>
              </a:spcBef>
              <a:buNone/>
              <a:tabLst>
                <a:tab pos="2743200" algn="l"/>
              </a:tabLst>
            </a:pPr>
            <a:endParaRPr lang="en-US" sz="1800" dirty="0">
              <a:latin typeface="Courier New"/>
              <a:ea typeface="Times New Roman"/>
              <a:cs typeface="Times New Roman"/>
            </a:endParaRPr>
          </a:p>
          <a:p>
            <a:pPr marL="0" lvl="1" indent="0">
              <a:spcBef>
                <a:spcPts val="0"/>
              </a:spcBef>
              <a:buNone/>
              <a:tabLst>
                <a:tab pos="2743200" algn="l"/>
              </a:tabLst>
            </a:pPr>
            <a:endParaRPr lang="en-US" sz="1800" dirty="0">
              <a:latin typeface="Courier New"/>
              <a:ea typeface="Times New Roman"/>
              <a:cs typeface="Times New Roman"/>
            </a:endParaRPr>
          </a:p>
          <a:p>
            <a:pPr marL="0" lvl="1" indent="0">
              <a:spcBef>
                <a:spcPts val="0"/>
              </a:spcBef>
              <a:buNone/>
              <a:tabLst>
                <a:tab pos="2743200" algn="l"/>
              </a:tabLst>
            </a:pPr>
            <a:r>
              <a:rPr lang="en-US" sz="1900" dirty="0">
                <a:latin typeface="Courier New"/>
                <a:ea typeface="Times New Roman"/>
                <a:cs typeface="Times New Roman"/>
              </a:rPr>
              <a:t>#include &lt;</a:t>
            </a:r>
            <a:r>
              <a:rPr lang="en-US" sz="1900" dirty="0" err="1">
                <a:latin typeface="Courier New"/>
                <a:ea typeface="Times New Roman"/>
                <a:cs typeface="Times New Roman"/>
              </a:rPr>
              <a:t>iostream</a:t>
            </a:r>
            <a:r>
              <a:rPr lang="en-US" sz="1900" dirty="0">
                <a:latin typeface="Courier New"/>
                <a:ea typeface="Times New Roman"/>
                <a:cs typeface="Times New Roman"/>
              </a:rPr>
              <a:t>&gt; </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using namespace </a:t>
            </a:r>
            <a:r>
              <a:rPr lang="en-US" sz="1900" dirty="0" err="1">
                <a:latin typeface="Courier New"/>
                <a:ea typeface="Times New Roman"/>
                <a:cs typeface="Times New Roman"/>
              </a:rPr>
              <a:t>std</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 pos="2286000" algn="l"/>
              </a:tabLst>
            </a:pPr>
            <a:r>
              <a:rPr lang="en-US" sz="1900" dirty="0">
                <a:latin typeface="Courier New"/>
                <a:ea typeface="Times New Roman"/>
                <a:cs typeface="Times New Roman"/>
              </a:rPr>
              <a:t>void </a:t>
            </a:r>
            <a:r>
              <a:rPr lang="en-US" sz="1900" dirty="0" err="1">
                <a:latin typeface="Courier New"/>
                <a:ea typeface="Times New Roman"/>
                <a:cs typeface="Times New Roman"/>
              </a:rPr>
              <a:t>func</a:t>
            </a:r>
            <a:r>
              <a:rPr lang="en-US" sz="1900" dirty="0">
                <a:latin typeface="Courier New"/>
                <a:ea typeface="Times New Roman"/>
                <a:cs typeface="Times New Roman"/>
              </a:rPr>
              <a:t>();         	//function prototype</a:t>
            </a:r>
            <a:endParaRPr lang="en-US" sz="1900" dirty="0">
              <a:latin typeface="Times New Roman"/>
              <a:ea typeface="Times New Roman"/>
            </a:endParaRPr>
          </a:p>
          <a:p>
            <a:pPr marL="0" lvl="1" indent="0">
              <a:spcBef>
                <a:spcPts val="0"/>
              </a:spcBef>
              <a:buNone/>
              <a:tabLst>
                <a:tab pos="228600" algn="l"/>
                <a:tab pos="457200" algn="l"/>
                <a:tab pos="685800" algn="l"/>
                <a:tab pos="2286000" algn="l"/>
              </a:tabLst>
            </a:pPr>
            <a:r>
              <a:rPr lang="en-US" sz="1900" dirty="0" err="1">
                <a:latin typeface="Courier New"/>
                <a:ea typeface="Times New Roman"/>
                <a:cs typeface="Times New Roman"/>
              </a:rPr>
              <a:t>int</a:t>
            </a:r>
            <a:r>
              <a:rPr lang="en-US" sz="1900" dirty="0">
                <a:latin typeface="Courier New"/>
                <a:ea typeface="Times New Roman"/>
                <a:cs typeface="Times New Roman"/>
              </a:rPr>
              <a:t> x=27, y=10;	//global variables	</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err="1">
                <a:latin typeface="Courier New"/>
                <a:ea typeface="Times New Roman"/>
                <a:cs typeface="Times New Roman"/>
              </a:rPr>
              <a:t>int</a:t>
            </a:r>
            <a:r>
              <a:rPr lang="en-US" sz="1900" dirty="0">
                <a:latin typeface="Courier New"/>
                <a:ea typeface="Times New Roman"/>
                <a:cs typeface="Times New Roman"/>
              </a:rPr>
              <a:t> main(){</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cout</a:t>
            </a:r>
            <a:r>
              <a:rPr lang="en-US" sz="1900" dirty="0">
                <a:latin typeface="Courier New"/>
                <a:ea typeface="Times New Roman"/>
                <a:cs typeface="Times New Roman"/>
              </a:rPr>
              <a:t> &lt;&lt; "\</a:t>
            </a:r>
            <a:r>
              <a:rPr lang="en-US" sz="1900" dirty="0" err="1">
                <a:latin typeface="Courier New"/>
                <a:ea typeface="Times New Roman"/>
                <a:cs typeface="Times New Roman"/>
              </a:rPr>
              <a:t>nIn</a:t>
            </a:r>
            <a:r>
              <a:rPr lang="en-US" sz="1900" dirty="0">
                <a:latin typeface="Courier New"/>
                <a:ea typeface="Times New Roman"/>
                <a:cs typeface="Times New Roman"/>
              </a:rPr>
              <a:t> function main, " &lt;&lt; </a:t>
            </a:r>
            <a:r>
              <a:rPr lang="en-US" sz="1900" dirty="0" err="1">
                <a:latin typeface="Courier New"/>
                <a:ea typeface="Times New Roman"/>
                <a:cs typeface="Times New Roman"/>
              </a:rPr>
              <a:t>endl</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cout</a:t>
            </a:r>
            <a:r>
              <a:rPr lang="en-US" sz="1900" dirty="0">
                <a:latin typeface="Courier New"/>
                <a:ea typeface="Times New Roman"/>
                <a:cs typeface="Times New Roman"/>
              </a:rPr>
              <a:t> &lt;&lt; "X=  " &lt;&lt; x &lt;&lt; " and Y=  " &lt;&lt; y &lt;&lt; </a:t>
            </a:r>
            <a:r>
              <a:rPr lang="en-US" sz="1900" dirty="0" err="1">
                <a:latin typeface="Courier New"/>
                <a:ea typeface="Times New Roman"/>
                <a:cs typeface="Times New Roman"/>
              </a:rPr>
              <a:t>endl</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func</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cout</a:t>
            </a:r>
            <a:r>
              <a:rPr lang="en-US" sz="1900" dirty="0">
                <a:latin typeface="Courier New"/>
                <a:ea typeface="Times New Roman"/>
                <a:cs typeface="Times New Roman"/>
              </a:rPr>
              <a:t> &lt;&lt; "\</a:t>
            </a:r>
            <a:r>
              <a:rPr lang="en-US" sz="1900" dirty="0" err="1">
                <a:latin typeface="Courier New"/>
                <a:ea typeface="Times New Roman"/>
                <a:cs typeface="Times New Roman"/>
              </a:rPr>
              <a:t>nIn</a:t>
            </a:r>
            <a:r>
              <a:rPr lang="en-US" sz="1900" dirty="0">
                <a:latin typeface="Courier New"/>
                <a:ea typeface="Times New Roman"/>
                <a:cs typeface="Times New Roman"/>
              </a:rPr>
              <a:t> function main, again..." &lt;&lt; </a:t>
            </a:r>
            <a:r>
              <a:rPr lang="en-US" sz="1900" dirty="0" err="1">
                <a:latin typeface="Courier New"/>
                <a:ea typeface="Times New Roman"/>
                <a:cs typeface="Times New Roman"/>
              </a:rPr>
              <a:t>endl</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cout</a:t>
            </a:r>
            <a:r>
              <a:rPr lang="en-US" sz="1900" dirty="0">
                <a:latin typeface="Courier New"/>
                <a:ea typeface="Times New Roman"/>
                <a:cs typeface="Times New Roman"/>
              </a:rPr>
              <a:t> &lt;&lt; "X=  " &lt;&lt; x &lt;&lt; " and Y=  " &lt;&lt; y &lt;&lt; </a:t>
            </a:r>
            <a:r>
              <a:rPr lang="en-US" sz="1900" dirty="0" err="1">
                <a:latin typeface="Courier New"/>
                <a:ea typeface="Times New Roman"/>
                <a:cs typeface="Times New Roman"/>
              </a:rPr>
              <a:t>endl</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return 0;</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void </a:t>
            </a:r>
            <a:r>
              <a:rPr lang="en-US" sz="1900" dirty="0" err="1">
                <a:latin typeface="Courier New"/>
                <a:ea typeface="Times New Roman"/>
                <a:cs typeface="Times New Roman"/>
              </a:rPr>
              <a:t>func</a:t>
            </a:r>
            <a:r>
              <a:rPr lang="en-US" sz="1900" dirty="0">
                <a:latin typeface="Courier New"/>
                <a:ea typeface="Times New Roman"/>
                <a:cs typeface="Times New Roman"/>
              </a:rPr>
              <a:t>(){			//function implementation</a:t>
            </a:r>
            <a:endParaRPr lang="en-US" sz="1900" dirty="0">
              <a:latin typeface="Times New Roman"/>
              <a:ea typeface="Times New Roman"/>
            </a:endParaRPr>
          </a:p>
          <a:p>
            <a:pPr marL="0" lvl="1" indent="0">
              <a:spcBef>
                <a:spcPts val="0"/>
              </a:spcBef>
              <a:buNone/>
              <a:tabLst>
                <a:tab pos="228600" algn="l"/>
                <a:tab pos="457200" algn="l"/>
                <a:tab pos="685800" algn="l"/>
                <a:tab pos="2286000" algn="l"/>
              </a:tabLst>
            </a:pPr>
            <a:r>
              <a:rPr lang="en-US" sz="1900" dirty="0">
                <a:latin typeface="Courier New"/>
                <a:ea typeface="Times New Roman"/>
                <a:cs typeface="Times New Roman"/>
              </a:rPr>
              <a:t>	</a:t>
            </a:r>
            <a:r>
              <a:rPr lang="en-US" sz="1900" dirty="0" err="1">
                <a:latin typeface="Courier New"/>
                <a:ea typeface="Times New Roman"/>
                <a:cs typeface="Times New Roman"/>
              </a:rPr>
              <a:t>int</a:t>
            </a:r>
            <a:r>
              <a:rPr lang="en-US" sz="1900" dirty="0">
                <a:latin typeface="Courier New"/>
                <a:ea typeface="Times New Roman"/>
                <a:cs typeface="Times New Roman"/>
              </a:rPr>
              <a:t> y = 1042;	//local variable</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cout</a:t>
            </a:r>
            <a:r>
              <a:rPr lang="en-US" sz="1900" dirty="0">
                <a:latin typeface="Courier New"/>
                <a:ea typeface="Times New Roman"/>
                <a:cs typeface="Times New Roman"/>
              </a:rPr>
              <a:t> &lt;&lt; "\</a:t>
            </a:r>
            <a:r>
              <a:rPr lang="en-US" sz="1900" dirty="0" err="1">
                <a:latin typeface="Courier New"/>
                <a:ea typeface="Times New Roman"/>
                <a:cs typeface="Times New Roman"/>
              </a:rPr>
              <a:t>nIn</a:t>
            </a:r>
            <a:r>
              <a:rPr lang="en-US" sz="1900" dirty="0">
                <a:latin typeface="Courier New"/>
                <a:ea typeface="Times New Roman"/>
                <a:cs typeface="Times New Roman"/>
              </a:rPr>
              <a:t> function </a:t>
            </a:r>
            <a:r>
              <a:rPr lang="en-US" sz="1900" dirty="0" err="1">
                <a:latin typeface="Courier New"/>
                <a:ea typeface="Times New Roman"/>
                <a:cs typeface="Times New Roman"/>
              </a:rPr>
              <a:t>func</a:t>
            </a:r>
            <a:r>
              <a:rPr lang="en-US" sz="1900" dirty="0">
                <a:latin typeface="Courier New"/>
                <a:ea typeface="Times New Roman"/>
                <a:cs typeface="Times New Roman"/>
              </a:rPr>
              <a:t>, " &lt;&lt; </a:t>
            </a:r>
            <a:r>
              <a:rPr lang="en-US" sz="1900" dirty="0" err="1">
                <a:latin typeface="Courier New"/>
                <a:ea typeface="Times New Roman"/>
                <a:cs typeface="Times New Roman"/>
              </a:rPr>
              <a:t>endl</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	</a:t>
            </a:r>
            <a:r>
              <a:rPr lang="en-US" sz="1900" dirty="0" err="1">
                <a:latin typeface="Courier New"/>
                <a:ea typeface="Times New Roman"/>
                <a:cs typeface="Times New Roman"/>
              </a:rPr>
              <a:t>cout</a:t>
            </a:r>
            <a:r>
              <a:rPr lang="en-US" sz="1900" dirty="0">
                <a:latin typeface="Courier New"/>
                <a:ea typeface="Times New Roman"/>
                <a:cs typeface="Times New Roman"/>
              </a:rPr>
              <a:t> &lt;&lt; "X=  " &lt;&lt; x &lt;&lt; " and Y=  " &lt;&lt; y &lt;&lt; </a:t>
            </a:r>
            <a:r>
              <a:rPr lang="en-US" sz="1900" dirty="0" err="1">
                <a:latin typeface="Courier New"/>
                <a:ea typeface="Times New Roman"/>
                <a:cs typeface="Times New Roman"/>
              </a:rPr>
              <a:t>endl</a:t>
            </a:r>
            <a:r>
              <a:rPr lang="en-US" sz="1900" dirty="0">
                <a:latin typeface="Courier New"/>
                <a:ea typeface="Times New Roman"/>
                <a:cs typeface="Times New Roman"/>
              </a:rPr>
              <a:t>;</a:t>
            </a:r>
            <a:endParaRPr lang="en-US" sz="1900" dirty="0">
              <a:latin typeface="Times New Roman"/>
              <a:ea typeface="Times New Roman"/>
            </a:endParaRPr>
          </a:p>
          <a:p>
            <a:pPr marL="0" lvl="1" indent="0">
              <a:spcBef>
                <a:spcPts val="0"/>
              </a:spcBef>
              <a:buNone/>
              <a:tabLst>
                <a:tab pos="228600" algn="l"/>
                <a:tab pos="457200" algn="l"/>
                <a:tab pos="685800" algn="l"/>
              </a:tabLst>
            </a:pPr>
            <a:r>
              <a:rPr lang="en-US" sz="1900" dirty="0">
                <a:latin typeface="Courier New"/>
                <a:ea typeface="Times New Roman"/>
                <a:cs typeface="Times New Roman"/>
              </a:rPr>
              <a:t>}</a:t>
            </a:r>
            <a:endParaRPr lang="en-US" sz="19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3</a:t>
            </a:fld>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5133" r="30495" b="10835"/>
          <a:stretch/>
        </p:blipFill>
        <p:spPr bwMode="auto">
          <a:xfrm>
            <a:off x="6096000" y="2441507"/>
            <a:ext cx="2055622" cy="1417321"/>
          </a:xfrm>
          <a:prstGeom prst="rect">
            <a:avLst/>
          </a:prstGeom>
          <a:noFill/>
          <a:ln w="9525">
            <a:solidFill>
              <a:schemeClr val="accent6">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0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Side effects</a:t>
            </a:r>
          </a:p>
        </p:txBody>
      </p:sp>
      <p:sp>
        <p:nvSpPr>
          <p:cNvPr id="3" name="Content Placeholder 2"/>
          <p:cNvSpPr>
            <a:spLocks noGrp="1"/>
          </p:cNvSpPr>
          <p:nvPr>
            <p:ph idx="1"/>
          </p:nvPr>
        </p:nvSpPr>
        <p:spPr/>
        <p:txBody>
          <a:bodyPr>
            <a:normAutofit fontScale="92500" lnSpcReduction="10000"/>
          </a:bodyPr>
          <a:lstStyle/>
          <a:p>
            <a:r>
              <a:rPr lang="en-US" sz="1700" dirty="0"/>
              <a:t>A side effect is an unintended change to a global variable from within a function.</a:t>
            </a:r>
          </a:p>
          <a:p>
            <a:pPr marL="0" lvl="1" indent="0">
              <a:spcBef>
                <a:spcPts val="0"/>
              </a:spcBef>
              <a:buNone/>
              <a:tabLst>
                <a:tab pos="2743200" algn="l"/>
              </a:tabLst>
            </a:pPr>
            <a:endParaRPr lang="en-US" sz="1500" dirty="0">
              <a:latin typeface="Courier New"/>
              <a:ea typeface="Times New Roman"/>
              <a:cs typeface="Times New Roman"/>
            </a:endParaRPr>
          </a:p>
          <a:p>
            <a:pPr marL="0" lvl="1" indent="0">
              <a:spcBef>
                <a:spcPts val="0"/>
              </a:spcBef>
              <a:buNone/>
              <a:tabLst>
                <a:tab pos="2743200" algn="l"/>
              </a:tabLst>
            </a:pPr>
            <a:r>
              <a:rPr lang="en-US" sz="1500" dirty="0">
                <a:latin typeface="Courier New"/>
                <a:ea typeface="Times New Roman"/>
                <a:cs typeface="Times New Roman"/>
              </a:rPr>
              <a:t>#include &lt;</a:t>
            </a:r>
            <a:r>
              <a:rPr lang="en-US" sz="1500" dirty="0" err="1">
                <a:latin typeface="Courier New"/>
                <a:ea typeface="Times New Roman"/>
                <a:cs typeface="Times New Roman"/>
              </a:rPr>
              <a:t>iostream</a:t>
            </a:r>
            <a:r>
              <a:rPr lang="en-US" sz="1500" dirty="0">
                <a:latin typeface="Courier New"/>
                <a:ea typeface="Times New Roman"/>
                <a:cs typeface="Times New Roman"/>
              </a:rPr>
              <a:t>&gt; </a:t>
            </a:r>
            <a:endParaRPr lang="en-US" sz="1500" dirty="0">
              <a:latin typeface="Times New Roman"/>
              <a:ea typeface="Times New Roman"/>
            </a:endParaRPr>
          </a:p>
          <a:p>
            <a:pPr marL="0" lvl="1" indent="0">
              <a:spcBef>
                <a:spcPts val="0"/>
              </a:spcBef>
              <a:buNone/>
            </a:pPr>
            <a:r>
              <a:rPr lang="en-US" sz="1500" dirty="0">
                <a:latin typeface="Courier New"/>
                <a:ea typeface="Times New Roman"/>
                <a:cs typeface="Times New Roman"/>
              </a:rPr>
              <a:t>using namespace </a:t>
            </a:r>
            <a:r>
              <a:rPr lang="en-US" sz="1500" dirty="0" err="1">
                <a:latin typeface="Courier New"/>
                <a:ea typeface="Times New Roman"/>
                <a:cs typeface="Times New Roman"/>
              </a:rPr>
              <a:t>std</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void </a:t>
            </a:r>
            <a:r>
              <a:rPr lang="en-US" sz="1500" dirty="0" err="1">
                <a:latin typeface="Courier New"/>
                <a:ea typeface="Times New Roman"/>
                <a:cs typeface="Times New Roman"/>
              </a:rPr>
              <a:t>SideEffects</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err="1">
                <a:latin typeface="Courier New"/>
                <a:ea typeface="Times New Roman"/>
                <a:cs typeface="Times New Roman"/>
              </a:rPr>
              <a:t>int</a:t>
            </a:r>
            <a:r>
              <a:rPr lang="en-US" sz="1500" dirty="0">
                <a:latin typeface="Courier New"/>
                <a:ea typeface="Times New Roman"/>
                <a:cs typeface="Times New Roman"/>
              </a:rPr>
              <a:t> x;</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err="1">
                <a:latin typeface="Courier New"/>
                <a:ea typeface="Times New Roman"/>
                <a:cs typeface="Times New Roman"/>
              </a:rPr>
              <a:t>int</a:t>
            </a:r>
            <a:r>
              <a:rPr lang="en-US" sz="1500" dirty="0">
                <a:latin typeface="Courier New"/>
                <a:ea typeface="Times New Roman"/>
                <a:cs typeface="Times New Roman"/>
              </a:rPr>
              <a:t> main(){</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x=10;</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a:t>
            </a:r>
            <a:r>
              <a:rPr lang="en-US" sz="1500" dirty="0" err="1">
                <a:latin typeface="Courier New"/>
                <a:ea typeface="Times New Roman"/>
                <a:cs typeface="Times New Roman"/>
              </a:rPr>
              <a:t>cout</a:t>
            </a:r>
            <a:r>
              <a:rPr lang="en-US" sz="1500" dirty="0">
                <a:latin typeface="Courier New"/>
                <a:ea typeface="Times New Roman"/>
                <a:cs typeface="Times New Roman"/>
              </a:rPr>
              <a:t> &lt;&lt; "X=  " &lt;&lt; x &lt;&lt; </a:t>
            </a:r>
            <a:r>
              <a:rPr lang="en-US" sz="1500" dirty="0" err="1">
                <a:latin typeface="Courier New"/>
                <a:ea typeface="Times New Roman"/>
                <a:cs typeface="Times New Roman"/>
              </a:rPr>
              <a:t>endl</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a:t>
            </a:r>
            <a:r>
              <a:rPr lang="en-US" sz="1500" dirty="0" err="1">
                <a:latin typeface="Courier New"/>
                <a:ea typeface="Times New Roman"/>
                <a:cs typeface="Times New Roman"/>
              </a:rPr>
              <a:t>SideEffects</a:t>
            </a:r>
            <a:r>
              <a:rPr lang="en-US" sz="1500" dirty="0">
                <a:latin typeface="Courier New"/>
                <a:ea typeface="Times New Roman"/>
                <a:cs typeface="Times New Roman"/>
              </a:rPr>
              <a:t>(); 	// not clear here why the function call might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//change the value of x</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a:t>
            </a:r>
            <a:r>
              <a:rPr lang="en-US" sz="1500" dirty="0" err="1">
                <a:latin typeface="Courier New"/>
                <a:ea typeface="Times New Roman"/>
                <a:cs typeface="Times New Roman"/>
              </a:rPr>
              <a:t>cout</a:t>
            </a:r>
            <a:r>
              <a:rPr lang="en-US" sz="1500" dirty="0">
                <a:latin typeface="Courier New"/>
                <a:ea typeface="Times New Roman"/>
                <a:cs typeface="Times New Roman"/>
              </a:rPr>
              <a:t> &lt;&lt; "X=  " &lt;&lt; x &lt;&lt; </a:t>
            </a:r>
            <a:r>
              <a:rPr lang="en-US" sz="1500" dirty="0" err="1">
                <a:latin typeface="Courier New"/>
                <a:ea typeface="Times New Roman"/>
                <a:cs typeface="Times New Roman"/>
              </a:rPr>
              <a:t>endl</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return 0;</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void </a:t>
            </a:r>
            <a:r>
              <a:rPr lang="en-US" sz="1500" dirty="0" err="1">
                <a:latin typeface="Courier New"/>
                <a:ea typeface="Times New Roman"/>
                <a:cs typeface="Times New Roman"/>
              </a:rPr>
              <a:t>SideEffects</a:t>
            </a:r>
            <a:r>
              <a:rPr lang="en-US" sz="1500" dirty="0">
                <a:latin typeface="Courier New"/>
                <a:ea typeface="Times New Roman"/>
                <a:cs typeface="Times New Roman"/>
              </a:rPr>
              <a:t>(){</a:t>
            </a:r>
            <a:endParaRPr lang="en-US" sz="1500" dirty="0">
              <a:latin typeface="Times New Roman"/>
              <a:ea typeface="Times New Roman"/>
            </a:endParaRPr>
          </a:p>
          <a:p>
            <a:pPr marL="0" lvl="1" indent="0">
              <a:spcBef>
                <a:spcPts val="0"/>
              </a:spcBef>
              <a:buNone/>
              <a:tabLst>
                <a:tab pos="228600" algn="l"/>
                <a:tab pos="457200" algn="l"/>
                <a:tab pos="1828800" algn="l"/>
              </a:tabLst>
            </a:pPr>
            <a:r>
              <a:rPr lang="en-US" sz="1500" dirty="0">
                <a:latin typeface="Courier New"/>
                <a:ea typeface="Times New Roman"/>
                <a:cs typeface="Times New Roman"/>
              </a:rPr>
              <a:t>	x = 200;</a:t>
            </a:r>
            <a:endParaRPr lang="en-US" sz="1500" dirty="0">
              <a:latin typeface="Times New Roman"/>
              <a:ea typeface="Times New Roman"/>
            </a:endParaRPr>
          </a:p>
          <a:p>
            <a:pPr marL="0" lvl="1" indent="0">
              <a:spcBef>
                <a:spcPts val="0"/>
              </a:spcBef>
              <a:buNone/>
            </a:pPr>
            <a:r>
              <a:rPr lang="en-US" sz="1500" dirty="0">
                <a:latin typeface="Courier New"/>
                <a:ea typeface="Times New Roman"/>
                <a:cs typeface="Times New Roman"/>
              </a:rPr>
              <a:t>}</a:t>
            </a:r>
            <a:endParaRPr lang="en-US" sz="15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8791" y="2592513"/>
            <a:ext cx="2762250"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037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lstStyle/>
          <a:p>
            <a:r>
              <a:rPr lang="en-US" dirty="0"/>
              <a:t>Every name (</a:t>
            </a:r>
            <a:r>
              <a:rPr lang="en-US" i="1" dirty="0"/>
              <a:t>identifier</a:t>
            </a:r>
            <a:r>
              <a:rPr lang="en-US" dirty="0"/>
              <a:t>) in a C++ program must refer to a unique entity.  This does not mean that a name can be used only once.  Sometimes, context is important.</a:t>
            </a:r>
          </a:p>
          <a:p>
            <a:r>
              <a:rPr lang="en-US" i="1" dirty="0"/>
              <a:t>Scope</a:t>
            </a:r>
            <a:r>
              <a:rPr lang="en-US" dirty="0"/>
              <a:t> refers to the area of the program code where a declared variable (or object or function or …) is accessible, i.e., where it can be referenced.  Depending on its scope, a variable may exist (</a:t>
            </a:r>
            <a:r>
              <a:rPr lang="en-US" i="1" dirty="0"/>
              <a:t>lifetime</a:t>
            </a:r>
            <a:r>
              <a:rPr lang="en-US" dirty="0"/>
              <a:t>) but still not be </a:t>
            </a:r>
            <a:r>
              <a:rPr lang="en-US" i="1" dirty="0"/>
              <a:t>visible</a:t>
            </a:r>
            <a:r>
              <a:rPr lang="en-US" dirty="0"/>
              <a:t>.</a:t>
            </a:r>
          </a:p>
          <a:p>
            <a:pPr lvl="1"/>
            <a:r>
              <a:rPr lang="en-US" dirty="0"/>
              <a:t>Local scope – local to function, block of code (compound statement)</a:t>
            </a:r>
          </a:p>
          <a:p>
            <a:pPr lvl="1"/>
            <a:r>
              <a:rPr lang="en-US" dirty="0"/>
              <a:t>Namespace scope; class scope </a:t>
            </a:r>
            <a:r>
              <a:rPr lang="en-US" i="1" dirty="0"/>
              <a:t>[Later]</a:t>
            </a:r>
          </a:p>
          <a:p>
            <a:r>
              <a:rPr lang="en-US" dirty="0"/>
              <a:t>The </a:t>
            </a:r>
            <a:r>
              <a:rPr lang="en-US" i="1" dirty="0"/>
              <a:t>lifetime</a:t>
            </a:r>
            <a:r>
              <a:rPr lang="en-US" dirty="0"/>
              <a:t> of a variable is the duration of time during which it takes up space in memory, i.e., it exists.</a:t>
            </a:r>
          </a:p>
          <a:p>
            <a:endParaRPr lang="en-US" dirty="0"/>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5</a:t>
            </a:fld>
            <a:endParaRPr lang="en-US"/>
          </a:p>
        </p:txBody>
      </p:sp>
    </p:spTree>
    <p:extLst>
      <p:ext uri="{BB962C8B-B14F-4D97-AF65-F5344CB8AC3E}">
        <p14:creationId xmlns:p14="http://schemas.microsoft.com/office/powerpoint/2010/main" val="254407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normAutofit/>
          </a:bodyPr>
          <a:lstStyle/>
          <a:p>
            <a:r>
              <a:rPr lang="en-US" dirty="0"/>
              <a:t>Example:</a:t>
            </a:r>
          </a:p>
          <a:p>
            <a:endParaRPr lang="en-US" dirty="0"/>
          </a:p>
          <a:p>
            <a:pPr marL="0" lvl="1" indent="0">
              <a:spcBef>
                <a:spcPts val="0"/>
              </a:spcBef>
              <a:buNone/>
              <a:tabLst>
                <a:tab pos="2743200" algn="l"/>
              </a:tabLst>
            </a:pPr>
            <a:r>
              <a:rPr lang="en-US" sz="1400" dirty="0">
                <a:latin typeface="Courier New"/>
                <a:ea typeface="Times New Roman"/>
                <a:cs typeface="Times New Roman"/>
              </a:rPr>
              <a:t>#include &lt;</a:t>
            </a:r>
            <a:r>
              <a:rPr lang="en-US" sz="1400" dirty="0" err="1">
                <a:latin typeface="Courier New"/>
                <a:ea typeface="Times New Roman"/>
                <a:cs typeface="Times New Roman"/>
              </a:rPr>
              <a:t>iostream</a:t>
            </a:r>
            <a:r>
              <a:rPr lang="en-US" sz="1400" dirty="0">
                <a:latin typeface="Courier New"/>
                <a:ea typeface="Times New Roman"/>
                <a:cs typeface="Times New Roman"/>
              </a:rPr>
              <a:t>&gt; </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using namespace </a:t>
            </a:r>
            <a:r>
              <a:rPr lang="en-US" sz="1400" dirty="0" err="1">
                <a:latin typeface="Courier New"/>
                <a:ea typeface="Times New Roman"/>
                <a:cs typeface="Times New Roman"/>
              </a:rPr>
              <a:t>std</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err="1">
                <a:latin typeface="Courier New"/>
                <a:ea typeface="Times New Roman"/>
                <a:cs typeface="Times New Roman"/>
              </a:rPr>
              <a:t>int</a:t>
            </a:r>
            <a:r>
              <a:rPr lang="en-US" sz="1400" dirty="0">
                <a:latin typeface="Courier New"/>
                <a:ea typeface="Times New Roman"/>
                <a:cs typeface="Times New Roman"/>
              </a:rPr>
              <a:t> main(){</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r>
              <a:rPr lang="en-US" sz="1400" dirty="0" err="1">
                <a:latin typeface="Courier New"/>
                <a:ea typeface="Times New Roman"/>
                <a:cs typeface="Times New Roman"/>
              </a:rPr>
              <a:t>int</a:t>
            </a:r>
            <a:r>
              <a:rPr lang="en-US" sz="1400" dirty="0">
                <a:latin typeface="Courier New"/>
                <a:ea typeface="Times New Roman"/>
                <a:cs typeface="Times New Roman"/>
              </a:rPr>
              <a:t> x=10;</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r>
              <a:rPr lang="en-US" sz="1400" dirty="0" err="1">
                <a:latin typeface="Courier New"/>
                <a:ea typeface="Times New Roman"/>
                <a:cs typeface="Times New Roman"/>
              </a:rPr>
              <a:t>cout</a:t>
            </a:r>
            <a:r>
              <a:rPr lang="en-US" sz="1400" dirty="0">
                <a:latin typeface="Courier New"/>
                <a:ea typeface="Times New Roman"/>
                <a:cs typeface="Times New Roman"/>
              </a:rPr>
              <a:t> &lt;&lt; x &lt;&lt; </a:t>
            </a:r>
            <a:r>
              <a:rPr lang="en-US" sz="1400" dirty="0" err="1">
                <a:latin typeface="Courier New"/>
                <a:ea typeface="Times New Roman"/>
                <a:cs typeface="Times New Roman"/>
              </a:rPr>
              <a:t>endl</a:t>
            </a:r>
            <a:r>
              <a:rPr lang="en-US" sz="1400" dirty="0">
                <a:latin typeface="Courier New"/>
                <a:ea typeface="Times New Roman"/>
                <a:cs typeface="Times New Roman"/>
              </a:rPr>
              <a:t> &lt;&lt; </a:t>
            </a:r>
            <a:r>
              <a:rPr lang="en-US" sz="1400" dirty="0" err="1">
                <a:latin typeface="Courier New"/>
                <a:ea typeface="Times New Roman"/>
                <a:cs typeface="Times New Roman"/>
              </a:rPr>
              <a:t>endl</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r>
              <a:rPr lang="en-US" sz="1400" dirty="0" err="1">
                <a:latin typeface="Courier New"/>
                <a:ea typeface="Times New Roman"/>
                <a:cs typeface="Times New Roman"/>
              </a:rPr>
              <a:t>int</a:t>
            </a:r>
            <a:r>
              <a:rPr lang="en-US" sz="1400" dirty="0">
                <a:latin typeface="Courier New"/>
                <a:ea typeface="Times New Roman"/>
                <a:cs typeface="Times New Roman"/>
              </a:rPr>
              <a:t> x=25;</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r>
              <a:rPr lang="en-US" sz="1400" dirty="0" err="1">
                <a:latin typeface="Courier New"/>
                <a:ea typeface="Times New Roman"/>
                <a:cs typeface="Times New Roman"/>
              </a:rPr>
              <a:t>cout</a:t>
            </a:r>
            <a:r>
              <a:rPr lang="en-US" sz="1400" dirty="0">
                <a:latin typeface="Courier New"/>
                <a:ea typeface="Times New Roman"/>
                <a:cs typeface="Times New Roman"/>
              </a:rPr>
              <a:t> &lt;&lt; x &lt;&lt; </a:t>
            </a:r>
            <a:r>
              <a:rPr lang="en-US" sz="1400" dirty="0" err="1">
                <a:latin typeface="Courier New"/>
                <a:ea typeface="Times New Roman"/>
                <a:cs typeface="Times New Roman"/>
              </a:rPr>
              <a:t>endl</a:t>
            </a:r>
            <a:r>
              <a:rPr lang="en-US" sz="1400" dirty="0">
                <a:latin typeface="Courier New"/>
                <a:ea typeface="Times New Roman"/>
                <a:cs typeface="Times New Roman"/>
              </a:rPr>
              <a:t> &lt;&lt; </a:t>
            </a:r>
            <a:r>
              <a:rPr lang="en-US" sz="1400" dirty="0" err="1">
                <a:latin typeface="Courier New"/>
                <a:ea typeface="Times New Roman"/>
                <a:cs typeface="Times New Roman"/>
              </a:rPr>
              <a:t>endl</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a:t>
            </a:r>
            <a:r>
              <a:rPr lang="en-US" sz="1400" dirty="0" err="1">
                <a:latin typeface="Courier New"/>
                <a:ea typeface="Times New Roman"/>
                <a:cs typeface="Times New Roman"/>
              </a:rPr>
              <a:t>cout</a:t>
            </a:r>
            <a:r>
              <a:rPr lang="en-US" sz="1400" dirty="0">
                <a:latin typeface="Courier New"/>
                <a:ea typeface="Times New Roman"/>
                <a:cs typeface="Times New Roman"/>
              </a:rPr>
              <a:t> &lt;&lt; x &lt;&lt; </a:t>
            </a:r>
            <a:r>
              <a:rPr lang="en-US" sz="1400" dirty="0" err="1">
                <a:latin typeface="Courier New"/>
                <a:ea typeface="Times New Roman"/>
                <a:cs typeface="Times New Roman"/>
              </a:rPr>
              <a:t>endl</a:t>
            </a:r>
            <a:r>
              <a:rPr lang="en-US" sz="1400" dirty="0">
                <a:latin typeface="Courier New"/>
                <a:ea typeface="Times New Roman"/>
                <a:cs typeface="Times New Roman"/>
              </a:rPr>
              <a:t> &lt;&lt; </a:t>
            </a:r>
            <a:r>
              <a:rPr lang="en-US" sz="1400" dirty="0" err="1">
                <a:latin typeface="Courier New"/>
                <a:ea typeface="Times New Roman"/>
                <a:cs typeface="Times New Roman"/>
              </a:rPr>
              <a:t>endl</a:t>
            </a:r>
            <a:r>
              <a:rPr lang="en-US" sz="1400" dirty="0">
                <a:latin typeface="Courier New"/>
                <a:ea typeface="Times New Roman"/>
                <a:cs typeface="Times New Roman"/>
              </a:rPr>
              <a:t>;</a:t>
            </a:r>
            <a:endParaRPr lang="en-US" sz="1400" dirty="0">
              <a:latin typeface="Times New Roman"/>
              <a:ea typeface="Times New Roman"/>
            </a:endParaRPr>
          </a:p>
          <a:p>
            <a:pPr marL="0" lvl="1" indent="0">
              <a:spcBef>
                <a:spcPts val="0"/>
              </a:spcBef>
              <a:buNone/>
              <a:tabLst>
                <a:tab pos="228600" algn="l"/>
                <a:tab pos="457200" algn="l"/>
                <a:tab pos="685800" algn="l"/>
              </a:tabLst>
            </a:pPr>
            <a:r>
              <a:rPr lang="en-US" sz="1400" dirty="0">
                <a:latin typeface="Courier New"/>
                <a:ea typeface="Times New Roman"/>
                <a:cs typeface="Times New Roman"/>
              </a:rPr>
              <a:t>	return 0;</a:t>
            </a:r>
            <a:endParaRPr lang="en-US" sz="1400" dirty="0">
              <a:latin typeface="Times New Roman"/>
              <a:ea typeface="Times New Roman"/>
            </a:endParaRPr>
          </a:p>
          <a:p>
            <a:pPr marL="0" lvl="1" indent="0">
              <a:spcBef>
                <a:spcPts val="0"/>
              </a:spcBef>
              <a:buNone/>
            </a:pPr>
            <a:r>
              <a:rPr lang="en-US" sz="1400" dirty="0">
                <a:latin typeface="Courier New"/>
                <a:ea typeface="Times New Roman"/>
                <a:cs typeface="Times New Roman"/>
              </a:rPr>
              <a:t>}</a:t>
            </a:r>
            <a:endParaRPr lang="en-US" sz="14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6</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860324"/>
            <a:ext cx="2341563"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057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variables</a:t>
            </a:r>
          </a:p>
        </p:txBody>
      </p:sp>
      <p:sp>
        <p:nvSpPr>
          <p:cNvPr id="3" name="Content Placeholder 2"/>
          <p:cNvSpPr>
            <a:spLocks noGrp="1"/>
          </p:cNvSpPr>
          <p:nvPr>
            <p:ph idx="1"/>
          </p:nvPr>
        </p:nvSpPr>
        <p:spPr/>
        <p:txBody>
          <a:bodyPr>
            <a:normAutofit fontScale="62500" lnSpcReduction="20000"/>
          </a:bodyPr>
          <a:lstStyle/>
          <a:p>
            <a:r>
              <a:rPr lang="en-US" sz="2300" dirty="0"/>
              <a:t>A static variable looks like a local variable but it does not “die” when the function returns and retains its value for the next time the function is called.  It is only accessible when the function is executing.</a:t>
            </a:r>
          </a:p>
          <a:p>
            <a:pPr marL="0" lvl="1" indent="0">
              <a:spcBef>
                <a:spcPts val="0"/>
              </a:spcBef>
              <a:buNone/>
            </a:pPr>
            <a:endParaRPr lang="en-US" sz="1800" dirty="0">
              <a:latin typeface="Courier New"/>
              <a:ea typeface="Times New Roman"/>
            </a:endParaRPr>
          </a:p>
          <a:p>
            <a:pPr marL="0" lvl="1" indent="0">
              <a:spcBef>
                <a:spcPts val="0"/>
              </a:spcBef>
              <a:buNone/>
            </a:pPr>
            <a:r>
              <a:rPr lang="en-US" sz="1800" dirty="0">
                <a:latin typeface="Courier New"/>
                <a:ea typeface="Times New Roman"/>
              </a:rPr>
              <a:t>#include &lt;</a:t>
            </a:r>
            <a:r>
              <a:rPr lang="en-US" sz="1800" dirty="0" err="1">
                <a:latin typeface="Courier New"/>
                <a:ea typeface="Times New Roman"/>
              </a:rPr>
              <a:t>iostream</a:t>
            </a:r>
            <a:r>
              <a:rPr lang="en-US" sz="1800" dirty="0">
                <a:latin typeface="Courier New"/>
                <a:ea typeface="Times New Roman"/>
              </a:rPr>
              <a:t>&gt;</a:t>
            </a:r>
            <a:endParaRPr lang="en-US" sz="1800" dirty="0">
              <a:latin typeface="Times New Roman"/>
              <a:ea typeface="Times New Roman"/>
            </a:endParaRPr>
          </a:p>
          <a:p>
            <a:pPr marL="0" lvl="1" indent="0">
              <a:spcBef>
                <a:spcPts val="0"/>
              </a:spcBef>
              <a:buNone/>
            </a:pPr>
            <a:r>
              <a:rPr lang="en-US" sz="1800" dirty="0">
                <a:latin typeface="Courier New"/>
                <a:ea typeface="Times New Roman"/>
              </a:rPr>
              <a:t>using namespace </a:t>
            </a:r>
            <a:r>
              <a:rPr lang="en-US" sz="1800" dirty="0" err="1">
                <a:latin typeface="Courier New"/>
                <a:ea typeface="Times New Roman"/>
              </a:rPr>
              <a:t>std</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//This program prints a ‘running’ average</a:t>
            </a:r>
            <a:endParaRPr lang="en-US" sz="1800" dirty="0">
              <a:latin typeface="Times New Roman"/>
              <a:ea typeface="Times New Roman"/>
            </a:endParaRPr>
          </a:p>
          <a:p>
            <a:pPr marL="0" lvl="1" indent="0">
              <a:spcBef>
                <a:spcPts val="0"/>
              </a:spcBef>
              <a:buNone/>
            </a:pPr>
            <a:r>
              <a:rPr lang="en-US" sz="1800" dirty="0">
                <a:latin typeface="Courier New"/>
                <a:ea typeface="Times New Roman"/>
              </a:rPr>
              <a:t>double average (double x){</a:t>
            </a:r>
            <a:endParaRPr lang="en-US" sz="1800" dirty="0">
              <a:latin typeface="Times New Roman"/>
              <a:ea typeface="Times New Roman"/>
            </a:endParaRPr>
          </a:p>
          <a:p>
            <a:pPr marL="0" lvl="1" indent="0">
              <a:spcBef>
                <a:spcPts val="0"/>
              </a:spcBef>
              <a:buNone/>
            </a:pPr>
            <a:r>
              <a:rPr lang="en-US" sz="1800" dirty="0">
                <a:latin typeface="Courier New"/>
                <a:ea typeface="Times New Roman"/>
              </a:rPr>
              <a:t>	static double count = 0;</a:t>
            </a:r>
            <a:endParaRPr lang="en-US" sz="1800" dirty="0">
              <a:latin typeface="Times New Roman"/>
              <a:ea typeface="Times New Roman"/>
            </a:endParaRPr>
          </a:p>
          <a:p>
            <a:pPr marL="0" lvl="1" indent="0">
              <a:spcBef>
                <a:spcPts val="0"/>
              </a:spcBef>
              <a:buNone/>
            </a:pPr>
            <a:r>
              <a:rPr lang="en-US" sz="1800" dirty="0">
                <a:latin typeface="Courier New"/>
                <a:ea typeface="Times New Roman"/>
              </a:rPr>
              <a:t>	static double sum = 0;</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endParaRPr lang="en-US" sz="1800" dirty="0">
              <a:latin typeface="Times New Roman"/>
              <a:ea typeface="Times New Roman"/>
            </a:endParaRPr>
          </a:p>
          <a:p>
            <a:pPr marL="0" lvl="1" indent="0">
              <a:spcBef>
                <a:spcPts val="0"/>
              </a:spcBef>
              <a:buNone/>
            </a:pPr>
            <a:r>
              <a:rPr lang="en-US" sz="1800" dirty="0">
                <a:latin typeface="Courier New"/>
                <a:ea typeface="Times New Roman"/>
              </a:rPr>
              <a:t>	count++;</a:t>
            </a:r>
            <a:endParaRPr lang="en-US" sz="1800" dirty="0">
              <a:latin typeface="Times New Roman"/>
              <a:ea typeface="Times New Roman"/>
            </a:endParaRPr>
          </a:p>
          <a:p>
            <a:pPr marL="0" lvl="1" indent="0">
              <a:spcBef>
                <a:spcPts val="0"/>
              </a:spcBef>
              <a:buNone/>
            </a:pPr>
            <a:r>
              <a:rPr lang="en-US" sz="1800" dirty="0">
                <a:latin typeface="Courier New"/>
                <a:ea typeface="Times New Roman"/>
              </a:rPr>
              <a:t>	sum += x;</a:t>
            </a:r>
            <a:endParaRPr lang="en-US" sz="1800" dirty="0">
              <a:latin typeface="Times New Roman"/>
              <a:ea typeface="Times New Roman"/>
            </a:endParaRPr>
          </a:p>
          <a:p>
            <a:pPr marL="0" lvl="1" indent="0">
              <a:spcBef>
                <a:spcPts val="0"/>
              </a:spcBef>
              <a:buNone/>
            </a:pPr>
            <a:r>
              <a:rPr lang="en-US" sz="1800" dirty="0">
                <a:latin typeface="Courier New"/>
                <a:ea typeface="Times New Roman"/>
              </a:rPr>
              <a:t>	return sum / count;</a:t>
            </a:r>
            <a:endParaRPr lang="en-US" sz="1800" dirty="0">
              <a:latin typeface="Times New Roman"/>
              <a:ea typeface="Times New Roman"/>
            </a:endParaRPr>
          </a:p>
          <a:p>
            <a:pPr marL="0" lvl="1" indent="0">
              <a:spcBef>
                <a:spcPts val="0"/>
              </a:spcBef>
              <a:buNone/>
            </a:pP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err="1">
                <a:latin typeface="Courier New"/>
                <a:ea typeface="Times New Roman"/>
              </a:rPr>
              <a:t>int</a:t>
            </a:r>
            <a:r>
              <a:rPr lang="en-US" sz="1800" dirty="0">
                <a:latin typeface="Courier New"/>
                <a:ea typeface="Times New Roman"/>
              </a:rPr>
              <a:t> main(){</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r>
              <a:rPr lang="en-US" sz="1800" dirty="0" err="1">
                <a:latin typeface="Courier New"/>
                <a:ea typeface="Times New Roman"/>
              </a:rPr>
              <a:t>cout</a:t>
            </a:r>
            <a:r>
              <a:rPr lang="en-US" sz="1800" dirty="0">
                <a:latin typeface="Courier New"/>
                <a:ea typeface="Times New Roman"/>
              </a:rPr>
              <a:t> &lt;&lt; "average = " &lt;&lt; average(1) &lt;&lt; </a:t>
            </a:r>
            <a:r>
              <a:rPr lang="en-US" sz="1800" dirty="0" err="1">
                <a:latin typeface="Courier New"/>
                <a:ea typeface="Times New Roman"/>
              </a:rPr>
              <a:t>endl</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r>
              <a:rPr lang="en-US" sz="1800" dirty="0" err="1">
                <a:latin typeface="Courier New"/>
                <a:ea typeface="Times New Roman"/>
              </a:rPr>
              <a:t>cout</a:t>
            </a:r>
            <a:r>
              <a:rPr lang="en-US" sz="1800" dirty="0">
                <a:latin typeface="Courier New"/>
                <a:ea typeface="Times New Roman"/>
              </a:rPr>
              <a:t> &lt;&lt; "average = " &lt;&lt; average(2) &lt;&lt; </a:t>
            </a:r>
            <a:r>
              <a:rPr lang="en-US" sz="1800" dirty="0" err="1">
                <a:latin typeface="Courier New"/>
                <a:ea typeface="Times New Roman"/>
              </a:rPr>
              <a:t>endl</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r>
              <a:rPr lang="en-US" sz="1800" dirty="0" err="1">
                <a:latin typeface="Courier New"/>
                <a:ea typeface="Times New Roman"/>
              </a:rPr>
              <a:t>cout</a:t>
            </a:r>
            <a:r>
              <a:rPr lang="en-US" sz="1800" dirty="0">
                <a:latin typeface="Courier New"/>
                <a:ea typeface="Times New Roman"/>
              </a:rPr>
              <a:t> &lt;&lt; "average = " &lt;&lt; average(6) &lt;&lt; </a:t>
            </a:r>
            <a:r>
              <a:rPr lang="en-US" sz="1800" dirty="0" err="1">
                <a:latin typeface="Courier New"/>
                <a:ea typeface="Times New Roman"/>
              </a:rPr>
              <a:t>endl</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r>
              <a:rPr lang="en-US" sz="1800" dirty="0" err="1">
                <a:latin typeface="Courier New"/>
                <a:ea typeface="Times New Roman"/>
              </a:rPr>
              <a:t>cout</a:t>
            </a:r>
            <a:r>
              <a:rPr lang="en-US" sz="1800" dirty="0">
                <a:latin typeface="Courier New"/>
                <a:ea typeface="Times New Roman"/>
              </a:rPr>
              <a:t> &lt;&lt; "average = " &lt;&lt; average(11) &lt;&lt; </a:t>
            </a:r>
            <a:r>
              <a:rPr lang="en-US" sz="1800" dirty="0" err="1">
                <a:latin typeface="Courier New"/>
                <a:ea typeface="Times New Roman"/>
              </a:rPr>
              <a:t>endl</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r>
              <a:rPr lang="en-US" sz="1800" dirty="0" err="1">
                <a:latin typeface="Courier New"/>
                <a:ea typeface="Times New Roman"/>
              </a:rPr>
              <a:t>cout</a:t>
            </a:r>
            <a:r>
              <a:rPr lang="en-US" sz="1800" dirty="0">
                <a:latin typeface="Courier New"/>
                <a:ea typeface="Times New Roman"/>
              </a:rPr>
              <a:t> &lt;&lt; "average = " &lt;&lt; average(5) &lt;&lt; </a:t>
            </a:r>
            <a:r>
              <a:rPr lang="en-US" sz="1800" dirty="0" err="1">
                <a:latin typeface="Courier New"/>
                <a:ea typeface="Times New Roman"/>
              </a:rPr>
              <a:t>endl</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	</a:t>
            </a:r>
            <a:r>
              <a:rPr lang="en-US" sz="1800" dirty="0" err="1">
                <a:latin typeface="Courier New"/>
                <a:ea typeface="Times New Roman"/>
              </a:rPr>
              <a:t>cout</a:t>
            </a:r>
            <a:r>
              <a:rPr lang="en-US" sz="1800" dirty="0">
                <a:latin typeface="Courier New"/>
                <a:ea typeface="Times New Roman"/>
              </a:rPr>
              <a:t> &lt;&lt; </a:t>
            </a:r>
            <a:r>
              <a:rPr lang="en-US" sz="1800" dirty="0" err="1">
                <a:latin typeface="Courier New"/>
                <a:ea typeface="Times New Roman"/>
              </a:rPr>
              <a:t>endl</a:t>
            </a:r>
            <a:r>
              <a:rPr lang="en-US" sz="1800" dirty="0">
                <a:latin typeface="Courier New"/>
                <a:ea typeface="Times New Roman"/>
              </a:rPr>
              <a:t> &lt;&lt; </a:t>
            </a:r>
            <a:r>
              <a:rPr lang="en-US" sz="1800" dirty="0" err="1">
                <a:latin typeface="Courier New"/>
                <a:ea typeface="Times New Roman"/>
              </a:rPr>
              <a:t>endl</a:t>
            </a:r>
            <a:r>
              <a:rPr lang="en-US" sz="1800" dirty="0">
                <a:latin typeface="Courier New"/>
                <a:ea typeface="Times New Roman"/>
              </a:rPr>
              <a:t>;</a:t>
            </a:r>
            <a:endParaRPr lang="en-US" sz="1800" dirty="0">
              <a:latin typeface="Times New Roman"/>
              <a:ea typeface="Times New Roman"/>
            </a:endParaRPr>
          </a:p>
          <a:p>
            <a:pPr marL="0" lvl="1" indent="0">
              <a:spcBef>
                <a:spcPts val="0"/>
              </a:spcBef>
              <a:buNone/>
            </a:pPr>
            <a:r>
              <a:rPr lang="en-US" sz="1800" dirty="0">
                <a:latin typeface="Courier New"/>
                <a:ea typeface="Times New Roman"/>
              </a:rPr>
              <a:t>	return 0;</a:t>
            </a:r>
            <a:endParaRPr lang="en-US" sz="1800" dirty="0">
              <a:latin typeface="Times New Roman"/>
              <a:ea typeface="Times New Roman"/>
            </a:endParaRPr>
          </a:p>
          <a:p>
            <a:pPr marL="0" lvl="1" indent="0">
              <a:spcBef>
                <a:spcPts val="0"/>
              </a:spcBef>
              <a:buNone/>
            </a:pPr>
            <a:r>
              <a:rPr lang="en-US" sz="1800" dirty="0">
                <a:latin typeface="Courier New"/>
                <a:ea typeface="Times New Roman"/>
              </a:rPr>
              <a:t>}</a:t>
            </a:r>
            <a:endParaRPr lang="en-US" sz="1800" dirty="0">
              <a:latin typeface="Times New Roman"/>
              <a:ea typeface="Times New Roman"/>
            </a:endParaRP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7</a:t>
            </a:fld>
            <a:endParaRPr lang="en-US"/>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63333" b="68801"/>
          <a:stretch/>
        </p:blipFill>
        <p:spPr bwMode="auto">
          <a:xfrm>
            <a:off x="6289041" y="3025925"/>
            <a:ext cx="2011680" cy="848423"/>
          </a:xfrm>
          <a:prstGeom prst="rect">
            <a:avLst/>
          </a:prstGeom>
          <a:noFill/>
          <a:ln w="28575">
            <a:solidFill>
              <a:schemeClr val="accent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30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variables and storage classes</a:t>
            </a:r>
          </a:p>
        </p:txBody>
      </p:sp>
      <p:sp>
        <p:nvSpPr>
          <p:cNvPr id="3" name="Content Placeholder 2"/>
          <p:cNvSpPr>
            <a:spLocks noGrp="1"/>
          </p:cNvSpPr>
          <p:nvPr>
            <p:ph idx="1"/>
          </p:nvPr>
        </p:nvSpPr>
        <p:spPr/>
        <p:txBody>
          <a:bodyPr>
            <a:normAutofit/>
          </a:bodyPr>
          <a:lstStyle/>
          <a:p>
            <a:r>
              <a:rPr lang="en-US" sz="1800" dirty="0"/>
              <a:t>Static is a </a:t>
            </a:r>
            <a:r>
              <a:rPr lang="en-US" sz="1800" i="1" dirty="0"/>
              <a:t>storage class</a:t>
            </a:r>
            <a:r>
              <a:rPr lang="en-US" sz="1800" dirty="0"/>
              <a:t>.  </a:t>
            </a:r>
          </a:p>
          <a:p>
            <a:endParaRPr lang="en-US" sz="1800" dirty="0"/>
          </a:p>
          <a:p>
            <a:r>
              <a:rPr lang="en-US" sz="1800" dirty="0"/>
              <a:t>Other storage classes are </a:t>
            </a:r>
          </a:p>
          <a:p>
            <a:pPr lvl="1"/>
            <a:r>
              <a:rPr lang="en-US" dirty="0">
                <a:latin typeface="Courier New" panose="02070309020205020404" pitchFamily="49" charset="0"/>
                <a:cs typeface="Courier New" panose="02070309020205020404" pitchFamily="49" charset="0"/>
              </a:rPr>
              <a:t>extern</a:t>
            </a:r>
            <a:r>
              <a:rPr lang="en-US" dirty="0"/>
              <a:t>, for external – or global – variables</a:t>
            </a:r>
          </a:p>
          <a:p>
            <a:pPr lvl="1"/>
            <a:r>
              <a:rPr lang="en-US" dirty="0">
                <a:latin typeface="Courier New" panose="02070309020205020404" pitchFamily="49" charset="0"/>
                <a:cs typeface="Courier New" panose="02070309020205020404" pitchFamily="49" charset="0"/>
              </a:rPr>
              <a:t>auto</a:t>
            </a:r>
            <a:r>
              <a:rPr lang="en-US" dirty="0"/>
              <a:t>, for automatic – or local – variables </a:t>
            </a: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8</a:t>
            </a:fld>
            <a:endParaRPr lang="en-US"/>
          </a:p>
        </p:txBody>
      </p:sp>
    </p:spTree>
    <p:extLst>
      <p:ext uri="{BB962C8B-B14F-4D97-AF65-F5344CB8AC3E}">
        <p14:creationId xmlns:p14="http://schemas.microsoft.com/office/powerpoint/2010/main" val="304676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passing</a:t>
            </a:r>
          </a:p>
        </p:txBody>
      </p:sp>
      <p:sp>
        <p:nvSpPr>
          <p:cNvPr id="3" name="Content Placeholder 2"/>
          <p:cNvSpPr>
            <a:spLocks noGrp="1"/>
          </p:cNvSpPr>
          <p:nvPr>
            <p:ph idx="1"/>
          </p:nvPr>
        </p:nvSpPr>
        <p:spPr/>
        <p:txBody>
          <a:bodyPr/>
          <a:lstStyle/>
          <a:p>
            <a:r>
              <a:rPr lang="en-US" dirty="0"/>
              <a:t>We know that when we call a function, we can pass data to it in the parameter list. </a:t>
            </a:r>
          </a:p>
          <a:p>
            <a:pPr lvl="2"/>
            <a:r>
              <a:rPr lang="en-US" dirty="0"/>
              <a:t>An </a:t>
            </a:r>
            <a:r>
              <a:rPr lang="en-US" i="1" dirty="0"/>
              <a:t>actual parameter</a:t>
            </a:r>
            <a:r>
              <a:rPr lang="en-US" dirty="0"/>
              <a:t>, or </a:t>
            </a:r>
            <a:r>
              <a:rPr lang="en-US" i="1" dirty="0"/>
              <a:t>argument</a:t>
            </a:r>
            <a:r>
              <a:rPr lang="en-US" dirty="0"/>
              <a:t>, is the data item that is passed from the calling function to the called function.</a:t>
            </a:r>
          </a:p>
          <a:p>
            <a:pPr lvl="2"/>
            <a:r>
              <a:rPr lang="en-US" dirty="0"/>
              <a:t>A </a:t>
            </a:r>
            <a:r>
              <a:rPr lang="en-US" i="1" dirty="0"/>
              <a:t>formal parameter</a:t>
            </a:r>
            <a:r>
              <a:rPr lang="en-US" dirty="0"/>
              <a:t>, or </a:t>
            </a:r>
            <a:r>
              <a:rPr lang="en-US" i="1" dirty="0"/>
              <a:t>parameter</a:t>
            </a:r>
            <a:r>
              <a:rPr lang="en-US" dirty="0"/>
              <a:t>, is the variable in the parameter list in the function implementation.</a:t>
            </a:r>
          </a:p>
          <a:p>
            <a:pPr lvl="2"/>
            <a:endParaRPr lang="en-US" dirty="0"/>
          </a:p>
          <a:p>
            <a:r>
              <a:rPr lang="en-US" dirty="0"/>
              <a:t>So far, our examples have used the default parameter passing mechanism, </a:t>
            </a:r>
            <a:r>
              <a:rPr lang="en-US" i="1" dirty="0"/>
              <a:t>pass by value</a:t>
            </a:r>
            <a:r>
              <a:rPr lang="en-US" dirty="0"/>
              <a:t>.  The value of the argument is copied into the corresponding parameter; it is similar to a local variable in the executing function.</a:t>
            </a:r>
          </a:p>
        </p:txBody>
      </p:sp>
      <p:sp>
        <p:nvSpPr>
          <p:cNvPr id="4" name="Footer Placeholder 3"/>
          <p:cNvSpPr>
            <a:spLocks noGrp="1"/>
          </p:cNvSpPr>
          <p:nvPr>
            <p:ph type="ftr" sz="quarter" idx="11"/>
          </p:nvPr>
        </p:nvSpPr>
        <p:spPr/>
        <p:txBody>
          <a:bodyPr/>
          <a:lstStyle/>
          <a:p>
            <a:r>
              <a:rPr lang="en-US"/>
              <a:t>Functions &amp; Data</a:t>
            </a:r>
          </a:p>
        </p:txBody>
      </p:sp>
      <p:sp>
        <p:nvSpPr>
          <p:cNvPr id="5" name="Slide Number Placeholder 4"/>
          <p:cNvSpPr>
            <a:spLocks noGrp="1"/>
          </p:cNvSpPr>
          <p:nvPr>
            <p:ph type="sldNum" sz="quarter" idx="12"/>
          </p:nvPr>
        </p:nvSpPr>
        <p:spPr/>
        <p:txBody>
          <a:bodyPr/>
          <a:lstStyle/>
          <a:p>
            <a:fld id="{AEA9FEB3-C3DA-4C52-B0AC-BA966F8E9AAC}" type="slidenum">
              <a:rPr lang="en-US" smtClean="0"/>
              <a:pPr/>
              <a:t>9</a:t>
            </a:fld>
            <a:endParaRPr lang="en-US"/>
          </a:p>
        </p:txBody>
      </p:sp>
    </p:spTree>
    <p:extLst>
      <p:ext uri="{BB962C8B-B14F-4D97-AF65-F5344CB8AC3E}">
        <p14:creationId xmlns:p14="http://schemas.microsoft.com/office/powerpoint/2010/main" val="341633594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1966</Words>
  <Application>Microsoft Office PowerPoint</Application>
  <PresentationFormat>On-screen Show (4:3)</PresentationFormat>
  <Paragraphs>270</Paragraphs>
  <Slides>18</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Calibri Light</vt:lpstr>
      <vt:lpstr>Courier New</vt:lpstr>
      <vt:lpstr>Times New Roman</vt:lpstr>
      <vt:lpstr>Retrospect</vt:lpstr>
      <vt:lpstr>Functions &amp; Data</vt:lpstr>
      <vt:lpstr>Functions and Data</vt:lpstr>
      <vt:lpstr>Global and local variables</vt:lpstr>
      <vt:lpstr>Side effects</vt:lpstr>
      <vt:lpstr>scope</vt:lpstr>
      <vt:lpstr>scope</vt:lpstr>
      <vt:lpstr>Static variables</vt:lpstr>
      <vt:lpstr>Static variables and storage classes</vt:lpstr>
      <vt:lpstr>Parameter passing</vt:lpstr>
      <vt:lpstr>Parameter passing</vt:lpstr>
      <vt:lpstr>Parameter passing</vt:lpstr>
      <vt:lpstr>Parameter passing</vt:lpstr>
      <vt:lpstr>Parameter passing</vt:lpstr>
      <vt:lpstr>Parameter passing</vt:lpstr>
      <vt:lpstr>Parameter passing</vt:lpstr>
      <vt:lpstr>Parameter passing</vt:lpstr>
      <vt:lpstr>Parameter passing</vt:lpstr>
      <vt:lpstr>Parameter passing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2014-11-22T23:42:53Z</dcterms:created>
  <dcterms:modified xsi:type="dcterms:W3CDTF">2020-05-15T19:26:23Z</dcterms:modified>
</cp:coreProperties>
</file>